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1"/>
  </p:sldMasterIdLst>
  <p:notesMasterIdLst>
    <p:notesMasterId r:id="rId30"/>
  </p:notesMasterIdLst>
  <p:sldIdLst>
    <p:sldId id="314" r:id="rId2"/>
    <p:sldId id="330" r:id="rId3"/>
    <p:sldId id="331" r:id="rId4"/>
    <p:sldId id="329" r:id="rId5"/>
    <p:sldId id="304" r:id="rId6"/>
    <p:sldId id="306" r:id="rId7"/>
    <p:sldId id="307" r:id="rId8"/>
    <p:sldId id="305" r:id="rId9"/>
    <p:sldId id="313" r:id="rId10"/>
    <p:sldId id="310" r:id="rId11"/>
    <p:sldId id="311" r:id="rId12"/>
    <p:sldId id="312" r:id="rId13"/>
    <p:sldId id="309" r:id="rId14"/>
    <p:sldId id="256" r:id="rId15"/>
    <p:sldId id="285" r:id="rId16"/>
    <p:sldId id="324" r:id="rId17"/>
    <p:sldId id="258" r:id="rId18"/>
    <p:sldId id="260" r:id="rId19"/>
    <p:sldId id="262" r:id="rId20"/>
    <p:sldId id="322" r:id="rId21"/>
    <p:sldId id="264" r:id="rId22"/>
    <p:sldId id="265" r:id="rId23"/>
    <p:sldId id="271" r:id="rId24"/>
    <p:sldId id="272" r:id="rId25"/>
    <p:sldId id="274" r:id="rId26"/>
    <p:sldId id="287" r:id="rId27"/>
    <p:sldId id="323" r:id="rId28"/>
    <p:sldId id="257" r:id="rId29"/>
  </p:sldIdLst>
  <p:sldSz cx="9144000" cy="6858000" type="screen4x3"/>
  <p:notesSz cx="6858000" cy="9144000"/>
  <p:defaultTextStyle>
    <a:defPPr>
      <a:defRPr lang="ro-RO"/>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9900"/>
    <a:srgbClr val="00FF00"/>
    <a:srgbClr val="008000"/>
    <a:srgbClr val="CC3300"/>
    <a:srgbClr val="492303"/>
    <a:srgbClr val="002E00"/>
    <a:srgbClr val="A7FFA7"/>
    <a:srgbClr val="FFFFCD"/>
    <a:srgbClr val="FFE1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54" autoAdjust="0"/>
    <p:restoredTop sz="90476" autoAdjust="0"/>
  </p:normalViewPr>
  <p:slideViewPr>
    <p:cSldViewPr>
      <p:cViewPr varScale="1">
        <p:scale>
          <a:sx n="78" d="100"/>
          <a:sy n="78" d="100"/>
        </p:scale>
        <p:origin x="1632" y="4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789F35CE-9DE5-45E2-A211-ED0EF257ED5F}" type="datetimeFigureOut">
              <a:rPr lang="en-US"/>
              <a:pPr>
                <a:defRPr/>
              </a:pPr>
              <a:t>12/9/2021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C887760C-C71D-41C0-813D-9FE439146640}" type="slidenum">
              <a:rPr lang="en-US"/>
              <a:pPr>
                <a:defRPr/>
              </a:pPr>
              <a:t>‹#›</a:t>
            </a:fld>
            <a:endParaRPr lang="en-US"/>
          </a:p>
        </p:txBody>
      </p:sp>
    </p:spTree>
    <p:extLst>
      <p:ext uri="{BB962C8B-B14F-4D97-AF65-F5344CB8AC3E}">
        <p14:creationId xmlns:p14="http://schemas.microsoft.com/office/powerpoint/2010/main" val="14999265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162BDB-C992-46AE-9A70-62E7EC3A344A}" type="slidenum">
              <a:rPr lang="en-US" smtClean="0"/>
              <a:pPr fontAlgn="base">
                <a:spcBef>
                  <a:spcPct val="0"/>
                </a:spcBef>
                <a:spcAft>
                  <a:spcPct val="0"/>
                </a:spcAft>
                <a:defRPr/>
              </a:pPr>
              <a:t>28</a:t>
            </a:fld>
            <a:endParaRPr lang="en-US"/>
          </a:p>
        </p:txBody>
      </p:sp>
    </p:spTree>
    <p:extLst>
      <p:ext uri="{BB962C8B-B14F-4D97-AF65-F5344CB8AC3E}">
        <p14:creationId xmlns:p14="http://schemas.microsoft.com/office/powerpoint/2010/main" val="76254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ro-RO"/>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ro-RO"/>
          </a:p>
        </p:txBody>
      </p:sp>
      <p:sp>
        <p:nvSpPr>
          <p:cNvPr id="4" name="Date Placeholder 3"/>
          <p:cNvSpPr>
            <a:spLocks noGrp="1"/>
          </p:cNvSpPr>
          <p:nvPr>
            <p:ph type="dt" sz="half" idx="10"/>
          </p:nvPr>
        </p:nvSpPr>
        <p:spPr/>
        <p:txBody>
          <a:bodyPr/>
          <a:lstStyle/>
          <a:p>
            <a:pPr>
              <a:defRPr/>
            </a:pPr>
            <a:fld id="{F50E9823-C9DF-49AC-8036-421262EEC42F}" type="datetimeFigureOut">
              <a:rPr lang="ro-RO" smtClean="0"/>
              <a:pPr>
                <a:defRPr/>
              </a:pPr>
              <a:t>09.12.2021</a:t>
            </a:fld>
            <a:endParaRPr lang="ro-RO"/>
          </a:p>
        </p:txBody>
      </p:sp>
      <p:sp>
        <p:nvSpPr>
          <p:cNvPr id="5" name="Footer Placeholder 4"/>
          <p:cNvSpPr>
            <a:spLocks noGrp="1"/>
          </p:cNvSpPr>
          <p:nvPr>
            <p:ph type="ftr" sz="quarter" idx="11"/>
          </p:nvPr>
        </p:nvSpPr>
        <p:spPr/>
        <p:txBody>
          <a:bodyPr/>
          <a:lstStyle/>
          <a:p>
            <a:pPr>
              <a:defRPr/>
            </a:pPr>
            <a:endParaRPr lang="ro-RO"/>
          </a:p>
        </p:txBody>
      </p:sp>
      <p:sp>
        <p:nvSpPr>
          <p:cNvPr id="6" name="Slide Number Placeholder 5"/>
          <p:cNvSpPr>
            <a:spLocks noGrp="1"/>
          </p:cNvSpPr>
          <p:nvPr>
            <p:ph type="sldNum" sz="quarter" idx="12"/>
          </p:nvPr>
        </p:nvSpPr>
        <p:spPr/>
        <p:txBody>
          <a:bodyPr/>
          <a:lstStyle/>
          <a:p>
            <a:pPr>
              <a:defRPr/>
            </a:pPr>
            <a:fld id="{F3102BC1-86CC-4EDD-AFCC-D8B9D656DE36}" type="slidenum">
              <a:rPr lang="ro-RO" smtClean="0"/>
              <a:pPr>
                <a:defRPr/>
              </a:pPr>
              <a:t>‹#›</a:t>
            </a:fld>
            <a:endParaRPr lang="ro-RO"/>
          </a:p>
        </p:txBody>
      </p:sp>
    </p:spTree>
    <p:extLst>
      <p:ext uri="{BB962C8B-B14F-4D97-AF65-F5344CB8AC3E}">
        <p14:creationId xmlns:p14="http://schemas.microsoft.com/office/powerpoint/2010/main" val="4135325604"/>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p:cNvSpPr>
            <a:spLocks noGrp="1"/>
          </p:cNvSpPr>
          <p:nvPr>
            <p:ph type="dt" sz="half" idx="10"/>
          </p:nvPr>
        </p:nvSpPr>
        <p:spPr/>
        <p:txBody>
          <a:bodyPr/>
          <a:lstStyle/>
          <a:p>
            <a:pPr>
              <a:defRPr/>
            </a:pPr>
            <a:fld id="{1F02BCBD-4F4F-4979-9D32-DA782953EF27}" type="datetimeFigureOut">
              <a:rPr lang="ro-RO" smtClean="0"/>
              <a:pPr>
                <a:defRPr/>
              </a:pPr>
              <a:t>09.12.2021</a:t>
            </a:fld>
            <a:endParaRPr lang="ro-RO"/>
          </a:p>
        </p:txBody>
      </p:sp>
      <p:sp>
        <p:nvSpPr>
          <p:cNvPr id="5" name="Footer Placeholder 4"/>
          <p:cNvSpPr>
            <a:spLocks noGrp="1"/>
          </p:cNvSpPr>
          <p:nvPr>
            <p:ph type="ftr" sz="quarter" idx="11"/>
          </p:nvPr>
        </p:nvSpPr>
        <p:spPr/>
        <p:txBody>
          <a:bodyPr/>
          <a:lstStyle/>
          <a:p>
            <a:pPr>
              <a:defRPr/>
            </a:pPr>
            <a:endParaRPr lang="ro-RO"/>
          </a:p>
        </p:txBody>
      </p:sp>
      <p:sp>
        <p:nvSpPr>
          <p:cNvPr id="6" name="Slide Number Placeholder 5"/>
          <p:cNvSpPr>
            <a:spLocks noGrp="1"/>
          </p:cNvSpPr>
          <p:nvPr>
            <p:ph type="sldNum" sz="quarter" idx="12"/>
          </p:nvPr>
        </p:nvSpPr>
        <p:spPr/>
        <p:txBody>
          <a:bodyPr/>
          <a:lstStyle/>
          <a:p>
            <a:pPr>
              <a:defRPr/>
            </a:pPr>
            <a:fld id="{C8CE357C-EE6C-4EB4-B51F-C3F55D1E9D65}" type="slidenum">
              <a:rPr lang="ro-RO" smtClean="0"/>
              <a:pPr>
                <a:defRPr/>
              </a:pPr>
              <a:t>‹#›</a:t>
            </a:fld>
            <a:endParaRPr lang="ro-RO"/>
          </a:p>
        </p:txBody>
      </p:sp>
    </p:spTree>
    <p:extLst>
      <p:ext uri="{BB962C8B-B14F-4D97-AF65-F5344CB8AC3E}">
        <p14:creationId xmlns:p14="http://schemas.microsoft.com/office/powerpoint/2010/main" val="369171230"/>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ro-RO"/>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p:cNvSpPr>
            <a:spLocks noGrp="1"/>
          </p:cNvSpPr>
          <p:nvPr>
            <p:ph type="dt" sz="half" idx="10"/>
          </p:nvPr>
        </p:nvSpPr>
        <p:spPr/>
        <p:txBody>
          <a:bodyPr/>
          <a:lstStyle/>
          <a:p>
            <a:pPr>
              <a:defRPr/>
            </a:pPr>
            <a:fld id="{F430F254-B906-4120-8F99-9E318CF2CF99}" type="datetimeFigureOut">
              <a:rPr lang="ro-RO" smtClean="0"/>
              <a:pPr>
                <a:defRPr/>
              </a:pPr>
              <a:t>09.12.2021</a:t>
            </a:fld>
            <a:endParaRPr lang="ro-RO"/>
          </a:p>
        </p:txBody>
      </p:sp>
      <p:sp>
        <p:nvSpPr>
          <p:cNvPr id="5" name="Footer Placeholder 4"/>
          <p:cNvSpPr>
            <a:spLocks noGrp="1"/>
          </p:cNvSpPr>
          <p:nvPr>
            <p:ph type="ftr" sz="quarter" idx="11"/>
          </p:nvPr>
        </p:nvSpPr>
        <p:spPr/>
        <p:txBody>
          <a:bodyPr/>
          <a:lstStyle/>
          <a:p>
            <a:pPr>
              <a:defRPr/>
            </a:pPr>
            <a:endParaRPr lang="ro-RO"/>
          </a:p>
        </p:txBody>
      </p:sp>
      <p:sp>
        <p:nvSpPr>
          <p:cNvPr id="6" name="Slide Number Placeholder 5"/>
          <p:cNvSpPr>
            <a:spLocks noGrp="1"/>
          </p:cNvSpPr>
          <p:nvPr>
            <p:ph type="sldNum" sz="quarter" idx="12"/>
          </p:nvPr>
        </p:nvSpPr>
        <p:spPr/>
        <p:txBody>
          <a:bodyPr/>
          <a:lstStyle/>
          <a:p>
            <a:pPr>
              <a:defRPr/>
            </a:pPr>
            <a:fld id="{F57A073A-2854-4D49-A843-0F44B7A936CA}" type="slidenum">
              <a:rPr lang="ro-RO" smtClean="0"/>
              <a:pPr>
                <a:defRPr/>
              </a:pPr>
              <a:t>‹#›</a:t>
            </a:fld>
            <a:endParaRPr lang="ro-RO"/>
          </a:p>
        </p:txBody>
      </p:sp>
    </p:spTree>
    <p:extLst>
      <p:ext uri="{BB962C8B-B14F-4D97-AF65-F5344CB8AC3E}">
        <p14:creationId xmlns:p14="http://schemas.microsoft.com/office/powerpoint/2010/main" val="72309673"/>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p:cNvSpPr>
            <a:spLocks noGrp="1"/>
          </p:cNvSpPr>
          <p:nvPr>
            <p:ph type="dt" sz="half" idx="10"/>
          </p:nvPr>
        </p:nvSpPr>
        <p:spPr/>
        <p:txBody>
          <a:bodyPr/>
          <a:lstStyle/>
          <a:p>
            <a:pPr>
              <a:defRPr/>
            </a:pPr>
            <a:fld id="{D08D1FE2-9715-403D-9226-6AF240404ABA}" type="datetimeFigureOut">
              <a:rPr lang="ro-RO" smtClean="0"/>
              <a:pPr>
                <a:defRPr/>
              </a:pPr>
              <a:t>09.12.2021</a:t>
            </a:fld>
            <a:endParaRPr lang="ro-RO"/>
          </a:p>
        </p:txBody>
      </p:sp>
      <p:sp>
        <p:nvSpPr>
          <p:cNvPr id="5" name="Footer Placeholder 4"/>
          <p:cNvSpPr>
            <a:spLocks noGrp="1"/>
          </p:cNvSpPr>
          <p:nvPr>
            <p:ph type="ftr" sz="quarter" idx="11"/>
          </p:nvPr>
        </p:nvSpPr>
        <p:spPr/>
        <p:txBody>
          <a:bodyPr/>
          <a:lstStyle/>
          <a:p>
            <a:pPr>
              <a:defRPr/>
            </a:pPr>
            <a:endParaRPr lang="ro-RO"/>
          </a:p>
        </p:txBody>
      </p:sp>
      <p:sp>
        <p:nvSpPr>
          <p:cNvPr id="6" name="Slide Number Placeholder 5"/>
          <p:cNvSpPr>
            <a:spLocks noGrp="1"/>
          </p:cNvSpPr>
          <p:nvPr>
            <p:ph type="sldNum" sz="quarter" idx="12"/>
          </p:nvPr>
        </p:nvSpPr>
        <p:spPr/>
        <p:txBody>
          <a:bodyPr/>
          <a:lstStyle/>
          <a:p>
            <a:pPr>
              <a:defRPr/>
            </a:pPr>
            <a:fld id="{CD8CAB22-E5B1-4DFA-9784-6DC5D62DD006}" type="slidenum">
              <a:rPr lang="ro-RO" smtClean="0"/>
              <a:pPr>
                <a:defRPr/>
              </a:pPr>
              <a:t>‹#›</a:t>
            </a:fld>
            <a:endParaRPr lang="ro-RO"/>
          </a:p>
        </p:txBody>
      </p:sp>
    </p:spTree>
    <p:extLst>
      <p:ext uri="{BB962C8B-B14F-4D97-AF65-F5344CB8AC3E}">
        <p14:creationId xmlns:p14="http://schemas.microsoft.com/office/powerpoint/2010/main" val="276099474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ro-RO"/>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7901E8B6-EE43-43EE-8DDF-D69BA2420BB3}" type="datetimeFigureOut">
              <a:rPr lang="ro-RO" smtClean="0"/>
              <a:pPr>
                <a:defRPr/>
              </a:pPr>
              <a:t>09.12.2021</a:t>
            </a:fld>
            <a:endParaRPr lang="ro-RO"/>
          </a:p>
        </p:txBody>
      </p:sp>
      <p:sp>
        <p:nvSpPr>
          <p:cNvPr id="5" name="Footer Placeholder 4"/>
          <p:cNvSpPr>
            <a:spLocks noGrp="1"/>
          </p:cNvSpPr>
          <p:nvPr>
            <p:ph type="ftr" sz="quarter" idx="11"/>
          </p:nvPr>
        </p:nvSpPr>
        <p:spPr/>
        <p:txBody>
          <a:bodyPr/>
          <a:lstStyle/>
          <a:p>
            <a:pPr>
              <a:defRPr/>
            </a:pPr>
            <a:endParaRPr lang="ro-RO"/>
          </a:p>
        </p:txBody>
      </p:sp>
      <p:sp>
        <p:nvSpPr>
          <p:cNvPr id="6" name="Slide Number Placeholder 5"/>
          <p:cNvSpPr>
            <a:spLocks noGrp="1"/>
          </p:cNvSpPr>
          <p:nvPr>
            <p:ph type="sldNum" sz="quarter" idx="12"/>
          </p:nvPr>
        </p:nvSpPr>
        <p:spPr/>
        <p:txBody>
          <a:bodyPr/>
          <a:lstStyle/>
          <a:p>
            <a:pPr>
              <a:defRPr/>
            </a:pPr>
            <a:fld id="{D6ABBFA3-43B9-472C-B75F-904903DB565F}" type="slidenum">
              <a:rPr lang="ro-RO" smtClean="0"/>
              <a:pPr>
                <a:defRPr/>
              </a:pPr>
              <a:t>‹#›</a:t>
            </a:fld>
            <a:endParaRPr lang="ro-RO"/>
          </a:p>
        </p:txBody>
      </p:sp>
    </p:spTree>
    <p:extLst>
      <p:ext uri="{BB962C8B-B14F-4D97-AF65-F5344CB8AC3E}">
        <p14:creationId xmlns:p14="http://schemas.microsoft.com/office/powerpoint/2010/main" val="4449108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Date Placeholder 4"/>
          <p:cNvSpPr>
            <a:spLocks noGrp="1"/>
          </p:cNvSpPr>
          <p:nvPr>
            <p:ph type="dt" sz="half" idx="10"/>
          </p:nvPr>
        </p:nvSpPr>
        <p:spPr/>
        <p:txBody>
          <a:bodyPr/>
          <a:lstStyle/>
          <a:p>
            <a:pPr>
              <a:defRPr/>
            </a:pPr>
            <a:fld id="{3A901745-7EC3-429B-B39C-DC3F69D70FCB}" type="datetimeFigureOut">
              <a:rPr lang="ro-RO" smtClean="0"/>
              <a:pPr>
                <a:defRPr/>
              </a:pPr>
              <a:t>09.12.2021</a:t>
            </a:fld>
            <a:endParaRPr lang="ro-RO"/>
          </a:p>
        </p:txBody>
      </p:sp>
      <p:sp>
        <p:nvSpPr>
          <p:cNvPr id="6" name="Footer Placeholder 5"/>
          <p:cNvSpPr>
            <a:spLocks noGrp="1"/>
          </p:cNvSpPr>
          <p:nvPr>
            <p:ph type="ftr" sz="quarter" idx="11"/>
          </p:nvPr>
        </p:nvSpPr>
        <p:spPr/>
        <p:txBody>
          <a:bodyPr/>
          <a:lstStyle/>
          <a:p>
            <a:pPr>
              <a:defRPr/>
            </a:pPr>
            <a:endParaRPr lang="ro-RO"/>
          </a:p>
        </p:txBody>
      </p:sp>
      <p:sp>
        <p:nvSpPr>
          <p:cNvPr id="7" name="Slide Number Placeholder 6"/>
          <p:cNvSpPr>
            <a:spLocks noGrp="1"/>
          </p:cNvSpPr>
          <p:nvPr>
            <p:ph type="sldNum" sz="quarter" idx="12"/>
          </p:nvPr>
        </p:nvSpPr>
        <p:spPr/>
        <p:txBody>
          <a:bodyPr/>
          <a:lstStyle/>
          <a:p>
            <a:pPr>
              <a:defRPr/>
            </a:pPr>
            <a:fld id="{64CF9E3F-3B3C-4C09-A35E-4634AAA713AF}" type="slidenum">
              <a:rPr lang="ro-RO" smtClean="0"/>
              <a:pPr>
                <a:defRPr/>
              </a:pPr>
              <a:t>‹#›</a:t>
            </a:fld>
            <a:endParaRPr lang="ro-RO"/>
          </a:p>
        </p:txBody>
      </p:sp>
    </p:spTree>
    <p:extLst>
      <p:ext uri="{BB962C8B-B14F-4D97-AF65-F5344CB8AC3E}">
        <p14:creationId xmlns:p14="http://schemas.microsoft.com/office/powerpoint/2010/main" val="860362676"/>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ro-RO"/>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7" name="Date Placeholder 6"/>
          <p:cNvSpPr>
            <a:spLocks noGrp="1"/>
          </p:cNvSpPr>
          <p:nvPr>
            <p:ph type="dt" sz="half" idx="10"/>
          </p:nvPr>
        </p:nvSpPr>
        <p:spPr/>
        <p:txBody>
          <a:bodyPr/>
          <a:lstStyle/>
          <a:p>
            <a:pPr>
              <a:defRPr/>
            </a:pPr>
            <a:fld id="{0B5BA182-CE04-48B4-B78A-52C8A542F525}" type="datetimeFigureOut">
              <a:rPr lang="ro-RO" smtClean="0"/>
              <a:pPr>
                <a:defRPr/>
              </a:pPr>
              <a:t>09.12.2021</a:t>
            </a:fld>
            <a:endParaRPr lang="ro-RO"/>
          </a:p>
        </p:txBody>
      </p:sp>
      <p:sp>
        <p:nvSpPr>
          <p:cNvPr id="8" name="Footer Placeholder 7"/>
          <p:cNvSpPr>
            <a:spLocks noGrp="1"/>
          </p:cNvSpPr>
          <p:nvPr>
            <p:ph type="ftr" sz="quarter" idx="11"/>
          </p:nvPr>
        </p:nvSpPr>
        <p:spPr/>
        <p:txBody>
          <a:bodyPr/>
          <a:lstStyle/>
          <a:p>
            <a:pPr>
              <a:defRPr/>
            </a:pPr>
            <a:endParaRPr lang="ro-RO"/>
          </a:p>
        </p:txBody>
      </p:sp>
      <p:sp>
        <p:nvSpPr>
          <p:cNvPr id="9" name="Slide Number Placeholder 8"/>
          <p:cNvSpPr>
            <a:spLocks noGrp="1"/>
          </p:cNvSpPr>
          <p:nvPr>
            <p:ph type="sldNum" sz="quarter" idx="12"/>
          </p:nvPr>
        </p:nvSpPr>
        <p:spPr/>
        <p:txBody>
          <a:bodyPr/>
          <a:lstStyle/>
          <a:p>
            <a:pPr>
              <a:defRPr/>
            </a:pPr>
            <a:fld id="{32E109A5-449B-4335-A0A5-89A5ADD72836}" type="slidenum">
              <a:rPr lang="ro-RO" smtClean="0"/>
              <a:pPr>
                <a:defRPr/>
              </a:pPr>
              <a:t>‹#›</a:t>
            </a:fld>
            <a:endParaRPr lang="ro-RO"/>
          </a:p>
        </p:txBody>
      </p:sp>
    </p:spTree>
    <p:extLst>
      <p:ext uri="{BB962C8B-B14F-4D97-AF65-F5344CB8AC3E}">
        <p14:creationId xmlns:p14="http://schemas.microsoft.com/office/powerpoint/2010/main" val="75142333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Date Placeholder 2"/>
          <p:cNvSpPr>
            <a:spLocks noGrp="1"/>
          </p:cNvSpPr>
          <p:nvPr>
            <p:ph type="dt" sz="half" idx="10"/>
          </p:nvPr>
        </p:nvSpPr>
        <p:spPr/>
        <p:txBody>
          <a:bodyPr/>
          <a:lstStyle/>
          <a:p>
            <a:pPr>
              <a:defRPr/>
            </a:pPr>
            <a:fld id="{4F26149A-9E76-4DA4-846F-ABA5D5D6EDBB}" type="datetimeFigureOut">
              <a:rPr lang="ro-RO" smtClean="0"/>
              <a:pPr>
                <a:defRPr/>
              </a:pPr>
              <a:t>09.12.2021</a:t>
            </a:fld>
            <a:endParaRPr lang="ro-RO"/>
          </a:p>
        </p:txBody>
      </p:sp>
      <p:sp>
        <p:nvSpPr>
          <p:cNvPr id="4" name="Footer Placeholder 3"/>
          <p:cNvSpPr>
            <a:spLocks noGrp="1"/>
          </p:cNvSpPr>
          <p:nvPr>
            <p:ph type="ftr" sz="quarter" idx="11"/>
          </p:nvPr>
        </p:nvSpPr>
        <p:spPr/>
        <p:txBody>
          <a:bodyPr/>
          <a:lstStyle/>
          <a:p>
            <a:pPr>
              <a:defRPr/>
            </a:pPr>
            <a:endParaRPr lang="ro-RO"/>
          </a:p>
        </p:txBody>
      </p:sp>
      <p:sp>
        <p:nvSpPr>
          <p:cNvPr id="5" name="Slide Number Placeholder 4"/>
          <p:cNvSpPr>
            <a:spLocks noGrp="1"/>
          </p:cNvSpPr>
          <p:nvPr>
            <p:ph type="sldNum" sz="quarter" idx="12"/>
          </p:nvPr>
        </p:nvSpPr>
        <p:spPr/>
        <p:txBody>
          <a:bodyPr/>
          <a:lstStyle/>
          <a:p>
            <a:pPr>
              <a:defRPr/>
            </a:pPr>
            <a:fld id="{1E8DF2DA-30C8-46E9-8A2F-1F5BCF80882F}" type="slidenum">
              <a:rPr lang="ro-RO" smtClean="0"/>
              <a:pPr>
                <a:defRPr/>
              </a:pPr>
              <a:t>‹#›</a:t>
            </a:fld>
            <a:endParaRPr lang="ro-RO"/>
          </a:p>
        </p:txBody>
      </p:sp>
    </p:spTree>
    <p:extLst>
      <p:ext uri="{BB962C8B-B14F-4D97-AF65-F5344CB8AC3E}">
        <p14:creationId xmlns:p14="http://schemas.microsoft.com/office/powerpoint/2010/main" val="178179284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AFE345D-620C-4A6F-9D44-15EA63498D29}" type="datetimeFigureOut">
              <a:rPr lang="ro-RO" smtClean="0"/>
              <a:pPr>
                <a:defRPr/>
              </a:pPr>
              <a:t>09.12.2021</a:t>
            </a:fld>
            <a:endParaRPr lang="ro-RO"/>
          </a:p>
        </p:txBody>
      </p:sp>
      <p:sp>
        <p:nvSpPr>
          <p:cNvPr id="3" name="Footer Placeholder 2"/>
          <p:cNvSpPr>
            <a:spLocks noGrp="1"/>
          </p:cNvSpPr>
          <p:nvPr>
            <p:ph type="ftr" sz="quarter" idx="11"/>
          </p:nvPr>
        </p:nvSpPr>
        <p:spPr/>
        <p:txBody>
          <a:bodyPr/>
          <a:lstStyle/>
          <a:p>
            <a:pPr>
              <a:defRPr/>
            </a:pPr>
            <a:endParaRPr lang="ro-RO"/>
          </a:p>
        </p:txBody>
      </p:sp>
      <p:sp>
        <p:nvSpPr>
          <p:cNvPr id="4" name="Slide Number Placeholder 3"/>
          <p:cNvSpPr>
            <a:spLocks noGrp="1"/>
          </p:cNvSpPr>
          <p:nvPr>
            <p:ph type="sldNum" sz="quarter" idx="12"/>
          </p:nvPr>
        </p:nvSpPr>
        <p:spPr/>
        <p:txBody>
          <a:bodyPr/>
          <a:lstStyle/>
          <a:p>
            <a:pPr>
              <a:defRPr/>
            </a:pPr>
            <a:fld id="{5B449E96-0C55-4288-9EF6-955BD0A9D405}" type="slidenum">
              <a:rPr lang="ro-RO" smtClean="0"/>
              <a:pPr>
                <a:defRPr/>
              </a:pPr>
              <a:t>‹#›</a:t>
            </a:fld>
            <a:endParaRPr lang="ro-RO"/>
          </a:p>
        </p:txBody>
      </p:sp>
    </p:spTree>
    <p:extLst>
      <p:ext uri="{BB962C8B-B14F-4D97-AF65-F5344CB8AC3E}">
        <p14:creationId xmlns:p14="http://schemas.microsoft.com/office/powerpoint/2010/main" val="1825347364"/>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ro-RO"/>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3DCD2CB-5DDC-4D37-9819-4BA4BD43F861}" type="datetimeFigureOut">
              <a:rPr lang="ro-RO" smtClean="0"/>
              <a:pPr>
                <a:defRPr/>
              </a:pPr>
              <a:t>09.12.2021</a:t>
            </a:fld>
            <a:endParaRPr lang="ro-RO"/>
          </a:p>
        </p:txBody>
      </p:sp>
      <p:sp>
        <p:nvSpPr>
          <p:cNvPr id="6" name="Footer Placeholder 5"/>
          <p:cNvSpPr>
            <a:spLocks noGrp="1"/>
          </p:cNvSpPr>
          <p:nvPr>
            <p:ph type="ftr" sz="quarter" idx="11"/>
          </p:nvPr>
        </p:nvSpPr>
        <p:spPr/>
        <p:txBody>
          <a:bodyPr/>
          <a:lstStyle/>
          <a:p>
            <a:pPr>
              <a:defRPr/>
            </a:pPr>
            <a:endParaRPr lang="ro-RO"/>
          </a:p>
        </p:txBody>
      </p:sp>
      <p:sp>
        <p:nvSpPr>
          <p:cNvPr id="7" name="Slide Number Placeholder 6"/>
          <p:cNvSpPr>
            <a:spLocks noGrp="1"/>
          </p:cNvSpPr>
          <p:nvPr>
            <p:ph type="sldNum" sz="quarter" idx="12"/>
          </p:nvPr>
        </p:nvSpPr>
        <p:spPr/>
        <p:txBody>
          <a:bodyPr/>
          <a:lstStyle/>
          <a:p>
            <a:pPr>
              <a:defRPr/>
            </a:pPr>
            <a:fld id="{BABA4B35-54BA-4F99-97B9-E8FC5BE1EA08}" type="slidenum">
              <a:rPr lang="ro-RO" smtClean="0"/>
              <a:pPr>
                <a:defRPr/>
              </a:pPr>
              <a:t>‹#›</a:t>
            </a:fld>
            <a:endParaRPr lang="ro-RO"/>
          </a:p>
        </p:txBody>
      </p:sp>
    </p:spTree>
    <p:extLst>
      <p:ext uri="{BB962C8B-B14F-4D97-AF65-F5344CB8AC3E}">
        <p14:creationId xmlns:p14="http://schemas.microsoft.com/office/powerpoint/2010/main" val="158900486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ro-RO"/>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o-RO"/>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676C470-C8DE-43F1-9DC1-03BD76971392}" type="datetimeFigureOut">
              <a:rPr lang="ro-RO" smtClean="0"/>
              <a:pPr>
                <a:defRPr/>
              </a:pPr>
              <a:t>09.12.2021</a:t>
            </a:fld>
            <a:endParaRPr lang="ro-RO"/>
          </a:p>
        </p:txBody>
      </p:sp>
      <p:sp>
        <p:nvSpPr>
          <p:cNvPr id="6" name="Footer Placeholder 5"/>
          <p:cNvSpPr>
            <a:spLocks noGrp="1"/>
          </p:cNvSpPr>
          <p:nvPr>
            <p:ph type="ftr" sz="quarter" idx="11"/>
          </p:nvPr>
        </p:nvSpPr>
        <p:spPr/>
        <p:txBody>
          <a:bodyPr/>
          <a:lstStyle/>
          <a:p>
            <a:pPr>
              <a:defRPr/>
            </a:pPr>
            <a:endParaRPr lang="ro-RO"/>
          </a:p>
        </p:txBody>
      </p:sp>
      <p:sp>
        <p:nvSpPr>
          <p:cNvPr id="7" name="Slide Number Placeholder 6"/>
          <p:cNvSpPr>
            <a:spLocks noGrp="1"/>
          </p:cNvSpPr>
          <p:nvPr>
            <p:ph type="sldNum" sz="quarter" idx="12"/>
          </p:nvPr>
        </p:nvSpPr>
        <p:spPr/>
        <p:txBody>
          <a:bodyPr/>
          <a:lstStyle/>
          <a:p>
            <a:pPr>
              <a:defRPr/>
            </a:pPr>
            <a:fld id="{0283B5ED-C724-4A25-96D4-2B1E10C787A2}" type="slidenum">
              <a:rPr lang="ro-RO" smtClean="0"/>
              <a:pPr>
                <a:defRPr/>
              </a:pPr>
              <a:t>‹#›</a:t>
            </a:fld>
            <a:endParaRPr lang="ro-RO"/>
          </a:p>
        </p:txBody>
      </p:sp>
    </p:spTree>
    <p:extLst>
      <p:ext uri="{BB962C8B-B14F-4D97-AF65-F5344CB8AC3E}">
        <p14:creationId xmlns:p14="http://schemas.microsoft.com/office/powerpoint/2010/main" val="226870375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ro-RO"/>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B4D0FA0E-44A1-47D9-815A-D6BFA573394C}" type="datetimeFigureOut">
              <a:rPr lang="ro-RO" smtClean="0"/>
              <a:pPr>
                <a:defRPr/>
              </a:pPr>
              <a:t>09.12.2021</a:t>
            </a:fld>
            <a:endParaRPr lang="ro-R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ro-R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B4B01D9-8164-4CC6-B813-1F8A8E3FC8DF}" type="slidenum">
              <a:rPr lang="ro-RO" smtClean="0"/>
              <a:pPr>
                <a:defRPr/>
              </a:pPr>
              <a:t>‹#›</a:t>
            </a:fld>
            <a:endParaRPr lang="ro-RO"/>
          </a:p>
        </p:txBody>
      </p:sp>
    </p:spTree>
    <p:extLst>
      <p:ext uri="{BB962C8B-B14F-4D97-AF65-F5344CB8AC3E}">
        <p14:creationId xmlns:p14="http://schemas.microsoft.com/office/powerpoint/2010/main" val="3630577088"/>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ransition spd="slow">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o-R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png"/><Relationship Id="rId7" Type="http://schemas.openxmlformats.org/officeDocument/2006/relationships/image" Target="../media/image6.gi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6.xml"/><Relationship Id="rId5" Type="http://schemas.openxmlformats.org/officeDocument/2006/relationships/image" Target="../media/image54.jpe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1.png"/><Relationship Id="rId1" Type="http://schemas.openxmlformats.org/officeDocument/2006/relationships/slideLayout" Target="../slideLayouts/slideLayout6.xml"/><Relationship Id="rId5" Type="http://schemas.openxmlformats.org/officeDocument/2006/relationships/image" Target="../media/image57.jpe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66725" y="980729"/>
            <a:ext cx="5352446" cy="3096344"/>
          </a:xfrm>
        </p:spPr>
        <p:txBody>
          <a:bodyPr>
            <a:normAutofit fontScale="90000"/>
          </a:bodyPr>
          <a:lstStyle/>
          <a:p>
            <a:br>
              <a:rPr lang="ro-RO" sz="4800" b="1" dirty="0">
                <a:solidFill>
                  <a:schemeClr val="accent5">
                    <a:lumMod val="75000"/>
                  </a:schemeClr>
                </a:solidFill>
                <a:latin typeface="Times New Roman" panose="02020603050405020304" pitchFamily="18" charset="0"/>
                <a:cs typeface="Times New Roman" panose="02020603050405020304" pitchFamily="18" charset="0"/>
              </a:rPr>
            </a:br>
            <a:br>
              <a:rPr lang="ro-RO" sz="4800" b="1" dirty="0">
                <a:solidFill>
                  <a:schemeClr val="accent5">
                    <a:lumMod val="75000"/>
                  </a:schemeClr>
                </a:solidFill>
                <a:latin typeface="Times New Roman" panose="02020603050405020304" pitchFamily="18" charset="0"/>
                <a:cs typeface="Times New Roman" panose="02020603050405020304" pitchFamily="18" charset="0"/>
              </a:rPr>
            </a:br>
            <a:br>
              <a:rPr lang="ro-RO" sz="4800" b="1" dirty="0">
                <a:solidFill>
                  <a:schemeClr val="accent5">
                    <a:lumMod val="75000"/>
                  </a:schemeClr>
                </a:solidFill>
                <a:latin typeface="Times New Roman" panose="02020603050405020304" pitchFamily="18" charset="0"/>
                <a:cs typeface="Times New Roman" panose="02020603050405020304" pitchFamily="18" charset="0"/>
              </a:rPr>
            </a:br>
            <a:br>
              <a:rPr lang="ro-RO" sz="4800" b="1" dirty="0">
                <a:solidFill>
                  <a:schemeClr val="accent5">
                    <a:lumMod val="75000"/>
                  </a:schemeClr>
                </a:solidFill>
                <a:latin typeface="Times New Roman" panose="02020603050405020304" pitchFamily="18" charset="0"/>
                <a:cs typeface="Times New Roman" panose="02020603050405020304" pitchFamily="18" charset="0"/>
              </a:rPr>
            </a:br>
            <a:br>
              <a:rPr lang="en-US" sz="4800" b="1" dirty="0">
                <a:solidFill>
                  <a:schemeClr val="accent5">
                    <a:lumMod val="75000"/>
                  </a:schemeClr>
                </a:solidFill>
                <a:latin typeface="Times New Roman" panose="02020603050405020304" pitchFamily="18" charset="0"/>
                <a:cs typeface="Times New Roman" panose="02020603050405020304" pitchFamily="18" charset="0"/>
              </a:rPr>
            </a:br>
            <a:br>
              <a:rPr lang="en-US" sz="4800" b="1" dirty="0">
                <a:solidFill>
                  <a:schemeClr val="accent5">
                    <a:lumMod val="75000"/>
                  </a:schemeClr>
                </a:solidFill>
                <a:latin typeface="Times New Roman" panose="02020603050405020304" pitchFamily="18" charset="0"/>
                <a:cs typeface="Times New Roman" panose="02020603050405020304" pitchFamily="18" charset="0"/>
              </a:rPr>
            </a:br>
            <a:br>
              <a:rPr lang="en-US" sz="4800" b="1" dirty="0">
                <a:solidFill>
                  <a:schemeClr val="accent5">
                    <a:lumMod val="75000"/>
                  </a:schemeClr>
                </a:solidFill>
                <a:latin typeface="Times New Roman" panose="02020603050405020304" pitchFamily="18" charset="0"/>
                <a:cs typeface="Times New Roman" panose="02020603050405020304" pitchFamily="18" charset="0"/>
              </a:rPr>
            </a:br>
            <a:br>
              <a:rPr lang="en-US" sz="4800" b="1" dirty="0">
                <a:solidFill>
                  <a:schemeClr val="accent5">
                    <a:lumMod val="75000"/>
                  </a:schemeClr>
                </a:solidFill>
                <a:latin typeface="Times New Roman" panose="02020603050405020304" pitchFamily="18" charset="0"/>
                <a:cs typeface="Times New Roman" panose="02020603050405020304" pitchFamily="18" charset="0"/>
              </a:rPr>
            </a:br>
            <a:br>
              <a:rPr lang="en-US" sz="4800" b="1" dirty="0">
                <a:solidFill>
                  <a:schemeClr val="accent5">
                    <a:lumMod val="75000"/>
                  </a:schemeClr>
                </a:solidFill>
                <a:latin typeface="Times New Roman" panose="02020603050405020304" pitchFamily="18" charset="0"/>
                <a:cs typeface="Times New Roman" panose="02020603050405020304" pitchFamily="18" charset="0"/>
              </a:rPr>
            </a:br>
            <a:br>
              <a:rPr lang="en-US" sz="4800" b="1" dirty="0">
                <a:solidFill>
                  <a:schemeClr val="accent5">
                    <a:lumMod val="75000"/>
                  </a:schemeClr>
                </a:solidFill>
                <a:latin typeface="Times New Roman" panose="02020603050405020304" pitchFamily="18" charset="0"/>
                <a:cs typeface="Times New Roman" panose="02020603050405020304" pitchFamily="18" charset="0"/>
              </a:rPr>
            </a:br>
            <a:br>
              <a:rPr lang="en-US" sz="4800" b="1" dirty="0">
                <a:solidFill>
                  <a:schemeClr val="accent5">
                    <a:lumMod val="75000"/>
                  </a:schemeClr>
                </a:solidFill>
                <a:latin typeface="Times New Roman" panose="02020603050405020304" pitchFamily="18" charset="0"/>
                <a:cs typeface="Times New Roman" panose="02020603050405020304" pitchFamily="18" charset="0"/>
              </a:rPr>
            </a:br>
            <a:r>
              <a:rPr lang="ro-RO" sz="4800" b="1" dirty="0">
                <a:solidFill>
                  <a:schemeClr val="accent5">
                    <a:lumMod val="75000"/>
                  </a:schemeClr>
                </a:solidFill>
                <a:latin typeface="Times New Roman" panose="02020603050405020304" pitchFamily="18" charset="0"/>
                <a:cs typeface="Times New Roman" panose="02020603050405020304" pitchFamily="18" charset="0"/>
              </a:rPr>
              <a:t>Romanian </a:t>
            </a:r>
            <a:r>
              <a:rPr lang="ro-RO" sz="4800" b="1" dirty="0" err="1">
                <a:solidFill>
                  <a:schemeClr val="accent5">
                    <a:lumMod val="75000"/>
                  </a:schemeClr>
                </a:solidFill>
                <a:latin typeface="Times New Roman" panose="02020603050405020304" pitchFamily="18" charset="0"/>
                <a:cs typeface="Times New Roman" panose="02020603050405020304" pitchFamily="18" charset="0"/>
              </a:rPr>
              <a:t>Educational</a:t>
            </a:r>
            <a:r>
              <a:rPr lang="ro-RO" sz="4800" b="1" dirty="0">
                <a:solidFill>
                  <a:schemeClr val="accent5">
                    <a:lumMod val="75000"/>
                  </a:schemeClr>
                </a:solidFill>
                <a:latin typeface="Times New Roman" panose="02020603050405020304" pitchFamily="18" charset="0"/>
                <a:cs typeface="Times New Roman" panose="02020603050405020304" pitchFamily="18" charset="0"/>
              </a:rPr>
              <a:t> </a:t>
            </a:r>
            <a:r>
              <a:rPr lang="ro-RO" sz="4800" b="1" dirty="0" err="1">
                <a:solidFill>
                  <a:schemeClr val="accent5">
                    <a:lumMod val="75000"/>
                  </a:schemeClr>
                </a:solidFill>
                <a:latin typeface="Times New Roman" panose="02020603050405020304" pitchFamily="18" charset="0"/>
                <a:cs typeface="Times New Roman" panose="02020603050405020304" pitchFamily="18" charset="0"/>
              </a:rPr>
              <a:t>System</a:t>
            </a:r>
            <a:br>
              <a:rPr lang="en-US" sz="4800" b="1" dirty="0">
                <a:solidFill>
                  <a:schemeClr val="accent5">
                    <a:lumMod val="75000"/>
                  </a:schemeClr>
                </a:solidFill>
                <a:latin typeface="Times New Roman" panose="02020603050405020304" pitchFamily="18" charset="0"/>
                <a:cs typeface="Times New Roman" panose="02020603050405020304" pitchFamily="18" charset="0"/>
              </a:rPr>
            </a:br>
            <a:r>
              <a:rPr lang="en-US" sz="4800" b="1" dirty="0">
                <a:solidFill>
                  <a:schemeClr val="accent5">
                    <a:lumMod val="75000"/>
                  </a:schemeClr>
                </a:solidFill>
                <a:latin typeface="Times New Roman" panose="02020603050405020304" pitchFamily="18" charset="0"/>
                <a:cs typeface="Times New Roman" panose="02020603050405020304" pitchFamily="18" charset="0"/>
              </a:rPr>
              <a:t>Presentation  </a:t>
            </a:r>
            <a:br>
              <a:rPr lang="ro-RO" sz="4800" b="1" dirty="0">
                <a:solidFill>
                  <a:schemeClr val="accent5">
                    <a:lumMod val="75000"/>
                  </a:schemeClr>
                </a:solidFill>
                <a:latin typeface="Times New Roman" panose="02020603050405020304" pitchFamily="18" charset="0"/>
                <a:cs typeface="Times New Roman" panose="02020603050405020304" pitchFamily="18" charset="0"/>
              </a:rPr>
            </a:br>
            <a:r>
              <a:rPr lang="en-US" sz="4800" b="1" dirty="0">
                <a:solidFill>
                  <a:schemeClr val="accent5">
                    <a:lumMod val="75000"/>
                  </a:schemeClr>
                </a:solidFill>
                <a:latin typeface="Times New Roman" panose="02020603050405020304" pitchFamily="18" charset="0"/>
                <a:cs typeface="Times New Roman" panose="02020603050405020304" pitchFamily="18" charset="0"/>
              </a:rPr>
              <a:t>Sibiu High School of Art</a:t>
            </a:r>
            <a:endParaRPr lang="ro-RO" sz="48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19672" y="5713610"/>
            <a:ext cx="8784976" cy="1084811"/>
          </a:xfrm>
        </p:spPr>
        <p:txBody>
          <a:bodyPr>
            <a:normAutofit fontScale="25000" lnSpcReduction="20000"/>
          </a:bodyPr>
          <a:lstStyle/>
          <a:p>
            <a:pPr algn="r"/>
            <a:r>
              <a:rPr lang="ro-RO" sz="12800" b="1" dirty="0">
                <a:latin typeface="Times New Roman" panose="02020603050405020304" pitchFamily="18" charset="0"/>
                <a:cs typeface="Times New Roman" panose="02020603050405020304" pitchFamily="18" charset="0"/>
              </a:rPr>
              <a:t>    </a:t>
            </a:r>
          </a:p>
          <a:p>
            <a:r>
              <a:rPr lang="ro-RO" sz="12800" b="1" dirty="0">
                <a:latin typeface="Times New Roman" panose="02020603050405020304" pitchFamily="18" charset="0"/>
                <a:cs typeface="Times New Roman" panose="02020603050405020304" pitchFamily="18" charset="0"/>
              </a:rPr>
              <a:t>   Pro</a:t>
            </a:r>
            <a:r>
              <a:rPr lang="en-US" sz="12800" b="1" dirty="0" err="1">
                <a:latin typeface="Times New Roman" panose="02020603050405020304" pitchFamily="18" charset="0"/>
                <a:cs typeface="Times New Roman" panose="02020603050405020304" pitchFamily="18" charset="0"/>
              </a:rPr>
              <a:t>ject</a:t>
            </a:r>
            <a:r>
              <a:rPr lang="ro-RO" sz="12800" b="1" dirty="0">
                <a:latin typeface="Times New Roman" panose="02020603050405020304" pitchFamily="18" charset="0"/>
                <a:cs typeface="Times New Roman" panose="02020603050405020304" pitchFamily="18" charset="0"/>
              </a:rPr>
              <a:t> Erasmus + KA2</a:t>
            </a:r>
            <a:r>
              <a:rPr lang="en-US" sz="12800" b="1" dirty="0">
                <a:latin typeface="Times New Roman" panose="02020603050405020304" pitchFamily="18" charset="0"/>
                <a:cs typeface="Times New Roman" panose="02020603050405020304" pitchFamily="18" charset="0"/>
              </a:rPr>
              <a:t> </a:t>
            </a:r>
            <a:r>
              <a:rPr lang="ro-RO" sz="12800" b="1" dirty="0">
                <a:latin typeface="Times New Roman" panose="02020603050405020304" pitchFamily="18" charset="0"/>
                <a:cs typeface="Times New Roman" panose="02020603050405020304" pitchFamily="18" charset="0"/>
              </a:rPr>
              <a:t>- „</a:t>
            </a:r>
            <a:r>
              <a:rPr lang="en-US" sz="12800" b="1" dirty="0">
                <a:latin typeface="Times New Roman" panose="02020603050405020304" pitchFamily="18" charset="0"/>
                <a:cs typeface="Times New Roman" panose="02020603050405020304" pitchFamily="18" charset="0"/>
              </a:rPr>
              <a:t>ART ACHIEVES NEW EUROPE</a:t>
            </a:r>
            <a:r>
              <a:rPr lang="ro-RO" sz="12800" b="1" dirty="0">
                <a:latin typeface="Times New Roman" panose="02020603050405020304" pitchFamily="18" charset="0"/>
                <a:cs typeface="Times New Roman" panose="02020603050405020304" pitchFamily="18" charset="0"/>
              </a:rPr>
              <a:t>”</a:t>
            </a:r>
          </a:p>
          <a:p>
            <a:pPr algn="r"/>
            <a:endParaRPr lang="ro-RO" sz="3800" b="1" dirty="0">
              <a:latin typeface="Arial" panose="020B0604020202020204" pitchFamily="34" charset="0"/>
              <a:cs typeface="Arial" panose="020B0604020202020204" pitchFamily="34" charset="0"/>
            </a:endParaRPr>
          </a:p>
        </p:txBody>
      </p:sp>
      <p:pic>
        <p:nvPicPr>
          <p:cNvPr id="1026" name="Picture 2" descr="http://augustin.thinkupdesign.ro/wp-content/uploads/2012/08/0001_stema_sibi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6" y="118831"/>
            <a:ext cx="1998984" cy="19989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5/5e/Actual_Sibiu_county_CoA.png/108px-Actual_Sibiu_county_Co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4054" y="356874"/>
            <a:ext cx="1647674" cy="18307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thumb/7/73/Flag_of_Romania.svg/158px-Flag_of_Romania.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9525" y="4077073"/>
            <a:ext cx="1504950" cy="100012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torage0.dms.mpinteractiv.ro/media/1/1/3614/7043234/1/cehia-steag.jpg?width=4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980" y="3573016"/>
            <a:ext cx="1445708" cy="108428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buzdugan.files.wordpress.com/2010/04/steag-turcia-cop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5726" y="3683239"/>
            <a:ext cx="1506754" cy="9628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military-line.ro/image/cache/data/Suvenir/Steaguri/italia-500x500.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1" y="2117816"/>
            <a:ext cx="1565424" cy="156542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pro-tran.com/pt/images/large_flags/lg_flag_EE.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11985" y="2371638"/>
            <a:ext cx="1480495" cy="986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316949"/>
      </p:ext>
    </p:extLst>
  </p:cSld>
  <p:clrMapOvr>
    <a:masterClrMapping/>
  </p:clrMapOvr>
  <p:transition spd="slow" advTm="6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is-travel.com/wp-content/uploads/2011/06/Sibiu-Piata-Ma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544" y="3088885"/>
            <a:ext cx="8286750" cy="3600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stretch>
            <a:fillRect/>
          </a:stretch>
        </p:blipFill>
        <p:spPr>
          <a:xfrm>
            <a:off x="5292080" y="248644"/>
            <a:ext cx="3312368" cy="2460276"/>
          </a:xfrm>
          <a:prstGeom prst="rect">
            <a:avLst/>
          </a:prstGeom>
        </p:spPr>
      </p:pic>
      <p:pic>
        <p:nvPicPr>
          <p:cNvPr id="2060" name="Picture 12" descr="https://upload.wikimedia.org/wikipedia/commons/6/68/Sibiu_200811_800px.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0"/>
            <a:ext cx="4392488" cy="30797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71736" y="3088885"/>
            <a:ext cx="3643338" cy="461665"/>
          </a:xfrm>
          <a:prstGeom prst="rect">
            <a:avLst/>
          </a:prstGeom>
          <a:noFill/>
        </p:spPr>
        <p:txBody>
          <a:bodyPr wrap="square" rtlCol="0">
            <a:spAutoFit/>
          </a:bodyPr>
          <a:lstStyle/>
          <a:p>
            <a:r>
              <a:rPr lang="en-US" sz="2400" b="1" dirty="0"/>
              <a:t>THE LARGE SQU</a:t>
            </a:r>
            <a:r>
              <a:rPr lang="ro-RO" sz="2400" b="1" dirty="0"/>
              <a:t>ARE</a:t>
            </a:r>
          </a:p>
        </p:txBody>
      </p:sp>
      <p:sp>
        <p:nvSpPr>
          <p:cNvPr id="8" name="Rectangular Callout 7"/>
          <p:cNvSpPr/>
          <p:nvPr/>
        </p:nvSpPr>
        <p:spPr>
          <a:xfrm>
            <a:off x="7308304" y="3219073"/>
            <a:ext cx="1296144" cy="641975"/>
          </a:xfrm>
          <a:prstGeom prst="wedgeRectCallout">
            <a:avLst>
              <a:gd name="adj1" fmla="val -20833"/>
              <a:gd name="adj2" fmla="val 11408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9" name="TextBox 8"/>
          <p:cNvSpPr txBox="1"/>
          <p:nvPr/>
        </p:nvSpPr>
        <p:spPr>
          <a:xfrm>
            <a:off x="7278458" y="3239426"/>
            <a:ext cx="1325990" cy="553998"/>
          </a:xfrm>
          <a:prstGeom prst="rect">
            <a:avLst/>
          </a:prstGeom>
          <a:noFill/>
        </p:spPr>
        <p:txBody>
          <a:bodyPr wrap="square" rtlCol="0">
            <a:spAutoFit/>
          </a:bodyPr>
          <a:lstStyle/>
          <a:p>
            <a:pPr algn="ctr"/>
            <a:r>
              <a:rPr lang="en-US" sz="1000" b="1" dirty="0"/>
              <a:t>“St. Trinity” R</a:t>
            </a:r>
            <a:r>
              <a:rPr lang="ro-RO" sz="1000" b="1" dirty="0" err="1"/>
              <a:t>oman</a:t>
            </a:r>
            <a:r>
              <a:rPr lang="en-US" sz="1000" b="1" dirty="0"/>
              <a:t>-</a:t>
            </a:r>
            <a:endParaRPr lang="ro-RO" sz="1000" b="1" dirty="0"/>
          </a:p>
          <a:p>
            <a:pPr algn="ctr"/>
            <a:r>
              <a:rPr lang="en-US" sz="1000" b="1" dirty="0"/>
              <a:t>C</a:t>
            </a:r>
            <a:r>
              <a:rPr lang="ro-RO" sz="1000" b="1" dirty="0"/>
              <a:t>at</a:t>
            </a:r>
            <a:r>
              <a:rPr lang="en-US" sz="1000" b="1" dirty="0"/>
              <a:t>h</a:t>
            </a:r>
            <a:r>
              <a:rPr lang="ro-RO" sz="1000" b="1" dirty="0" err="1"/>
              <a:t>oli</a:t>
            </a:r>
            <a:r>
              <a:rPr lang="en-US" sz="1000" b="1" dirty="0"/>
              <a:t>c Church</a:t>
            </a:r>
            <a:r>
              <a:rPr lang="ro-RO" sz="1000" b="1" dirty="0"/>
              <a:t> </a:t>
            </a:r>
          </a:p>
        </p:txBody>
      </p:sp>
      <p:sp>
        <p:nvSpPr>
          <p:cNvPr id="10" name="Rectangular Callout 9"/>
          <p:cNvSpPr/>
          <p:nvPr/>
        </p:nvSpPr>
        <p:spPr>
          <a:xfrm>
            <a:off x="6372200" y="3351715"/>
            <a:ext cx="770384" cy="441709"/>
          </a:xfrm>
          <a:prstGeom prst="wedgeRectCallout">
            <a:avLst>
              <a:gd name="adj1" fmla="val 5803"/>
              <a:gd name="adj2" fmla="val 17329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1" name="TextBox 10"/>
          <p:cNvSpPr txBox="1"/>
          <p:nvPr/>
        </p:nvSpPr>
        <p:spPr>
          <a:xfrm>
            <a:off x="6364164" y="3391663"/>
            <a:ext cx="800219" cy="276999"/>
          </a:xfrm>
          <a:prstGeom prst="rect">
            <a:avLst/>
          </a:prstGeom>
          <a:noFill/>
        </p:spPr>
        <p:txBody>
          <a:bodyPr wrap="none" rtlCol="0">
            <a:spAutoFit/>
          </a:bodyPr>
          <a:lstStyle/>
          <a:p>
            <a:r>
              <a:rPr lang="en-US" sz="1200" b="1" dirty="0"/>
              <a:t>City Hall</a:t>
            </a:r>
            <a:endParaRPr lang="ro-RO" sz="1200" b="1" dirty="0"/>
          </a:p>
        </p:txBody>
      </p:sp>
      <p:sp>
        <p:nvSpPr>
          <p:cNvPr id="12" name="Rectangular Callout 11"/>
          <p:cNvSpPr/>
          <p:nvPr/>
        </p:nvSpPr>
        <p:spPr>
          <a:xfrm>
            <a:off x="5466552" y="3530163"/>
            <a:ext cx="867766" cy="526522"/>
          </a:xfrm>
          <a:prstGeom prst="wedgeRectCallout">
            <a:avLst>
              <a:gd name="adj1" fmla="val -17839"/>
              <a:gd name="adj2" fmla="val 11025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3" name="TextBox 12"/>
          <p:cNvSpPr txBox="1"/>
          <p:nvPr/>
        </p:nvSpPr>
        <p:spPr>
          <a:xfrm>
            <a:off x="5351325" y="3357562"/>
            <a:ext cx="1031051" cy="646331"/>
          </a:xfrm>
          <a:prstGeom prst="rect">
            <a:avLst/>
          </a:prstGeom>
          <a:noFill/>
        </p:spPr>
        <p:txBody>
          <a:bodyPr wrap="square" rtlCol="0">
            <a:spAutoFit/>
          </a:bodyPr>
          <a:lstStyle/>
          <a:p>
            <a:pPr algn="ctr"/>
            <a:r>
              <a:rPr lang="ro-RO" sz="1200" b="1" dirty="0"/>
              <a:t> </a:t>
            </a:r>
          </a:p>
          <a:p>
            <a:pPr algn="ctr"/>
            <a:r>
              <a:rPr lang="ro-RO" sz="1200" b="1" dirty="0"/>
              <a:t> Brukenthal</a:t>
            </a:r>
            <a:endParaRPr lang="en-US" sz="1200" b="1" dirty="0"/>
          </a:p>
          <a:p>
            <a:pPr algn="ctr"/>
            <a:r>
              <a:rPr lang="en-US" sz="1200" b="1" dirty="0"/>
              <a:t>Palace</a:t>
            </a:r>
            <a:endParaRPr lang="ro-RO" sz="1200" b="1" dirty="0"/>
          </a:p>
        </p:txBody>
      </p:sp>
      <p:sp>
        <p:nvSpPr>
          <p:cNvPr id="14" name="Rectangular Callout 13"/>
          <p:cNvSpPr/>
          <p:nvPr/>
        </p:nvSpPr>
        <p:spPr>
          <a:xfrm>
            <a:off x="4511758" y="3530162"/>
            <a:ext cx="801685" cy="612648"/>
          </a:xfrm>
          <a:prstGeom prst="wedgeRectCallout">
            <a:avLst>
              <a:gd name="adj1" fmla="val 57208"/>
              <a:gd name="adj2" fmla="val 12593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5" name="TextBox 14"/>
          <p:cNvSpPr txBox="1"/>
          <p:nvPr/>
        </p:nvSpPr>
        <p:spPr>
          <a:xfrm>
            <a:off x="4482168" y="3357563"/>
            <a:ext cx="886781" cy="646331"/>
          </a:xfrm>
          <a:prstGeom prst="rect">
            <a:avLst/>
          </a:prstGeom>
          <a:noFill/>
        </p:spPr>
        <p:txBody>
          <a:bodyPr wrap="square" rtlCol="0">
            <a:spAutoFit/>
          </a:bodyPr>
          <a:lstStyle/>
          <a:p>
            <a:pPr algn="ctr"/>
            <a:endParaRPr lang="ro-RO" sz="1200" b="1" dirty="0"/>
          </a:p>
          <a:p>
            <a:pPr algn="ctr"/>
            <a:r>
              <a:rPr lang="ro-RO" sz="1200" b="1" dirty="0" err="1"/>
              <a:t>Moringer</a:t>
            </a:r>
            <a:r>
              <a:rPr lang="en-US" sz="1200" b="1" dirty="0"/>
              <a:t> </a:t>
            </a:r>
          </a:p>
          <a:p>
            <a:pPr algn="ctr"/>
            <a:r>
              <a:rPr lang="en-US" sz="1200" b="1" dirty="0"/>
              <a:t>House</a:t>
            </a:r>
            <a:endParaRPr lang="ro-RO" sz="1200" b="1" dirty="0"/>
          </a:p>
        </p:txBody>
      </p:sp>
      <p:sp>
        <p:nvSpPr>
          <p:cNvPr id="16" name="Rectangular Callout 15"/>
          <p:cNvSpPr/>
          <p:nvPr/>
        </p:nvSpPr>
        <p:spPr>
          <a:xfrm>
            <a:off x="1095946" y="3351715"/>
            <a:ext cx="914400" cy="441709"/>
          </a:xfrm>
          <a:prstGeom prst="wedgeRectCallout">
            <a:avLst>
              <a:gd name="adj1" fmla="val -18333"/>
              <a:gd name="adj2" fmla="val 1403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7" name="TextBox 16"/>
          <p:cNvSpPr txBox="1"/>
          <p:nvPr/>
        </p:nvSpPr>
        <p:spPr>
          <a:xfrm>
            <a:off x="1127801" y="3352309"/>
            <a:ext cx="812744" cy="461665"/>
          </a:xfrm>
          <a:prstGeom prst="rect">
            <a:avLst/>
          </a:prstGeom>
          <a:noFill/>
        </p:spPr>
        <p:txBody>
          <a:bodyPr wrap="square" rtlCol="0">
            <a:spAutoFit/>
          </a:bodyPr>
          <a:lstStyle/>
          <a:p>
            <a:pPr algn="ctr"/>
            <a:r>
              <a:rPr lang="ro-RO" sz="1200" b="1" dirty="0"/>
              <a:t>Haller</a:t>
            </a:r>
            <a:r>
              <a:rPr lang="en-US" sz="1200" b="1" dirty="0"/>
              <a:t> House</a:t>
            </a:r>
            <a:endParaRPr lang="ro-RO" sz="1200" b="1" dirty="0"/>
          </a:p>
        </p:txBody>
      </p:sp>
      <p:sp>
        <p:nvSpPr>
          <p:cNvPr id="18" name="TextBox 17"/>
          <p:cNvSpPr txBox="1"/>
          <p:nvPr/>
        </p:nvSpPr>
        <p:spPr>
          <a:xfrm>
            <a:off x="6012160" y="299049"/>
            <a:ext cx="1377300" cy="307777"/>
          </a:xfrm>
          <a:prstGeom prst="rect">
            <a:avLst/>
          </a:prstGeom>
          <a:noFill/>
        </p:spPr>
        <p:txBody>
          <a:bodyPr wrap="none" rtlCol="0">
            <a:spAutoFit/>
          </a:bodyPr>
          <a:lstStyle/>
          <a:p>
            <a:r>
              <a:rPr lang="en-US" sz="1400" b="1" dirty="0"/>
              <a:t>Bridge of Lies</a:t>
            </a:r>
            <a:endParaRPr lang="ro-RO" sz="1400" b="1" dirty="0"/>
          </a:p>
        </p:txBody>
      </p:sp>
      <p:sp>
        <p:nvSpPr>
          <p:cNvPr id="19" name="Rectangular Callout 18"/>
          <p:cNvSpPr/>
          <p:nvPr/>
        </p:nvSpPr>
        <p:spPr>
          <a:xfrm>
            <a:off x="3995936" y="0"/>
            <a:ext cx="720080" cy="451960"/>
          </a:xfrm>
          <a:prstGeom prst="wedgeRectCallout">
            <a:avLst>
              <a:gd name="adj1" fmla="val -10912"/>
              <a:gd name="adj2" fmla="val 9658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0" name="TextBox 19"/>
          <p:cNvSpPr txBox="1"/>
          <p:nvPr/>
        </p:nvSpPr>
        <p:spPr>
          <a:xfrm>
            <a:off x="3786182" y="-214337"/>
            <a:ext cx="1335190" cy="646331"/>
          </a:xfrm>
          <a:prstGeom prst="rect">
            <a:avLst/>
          </a:prstGeom>
          <a:noFill/>
        </p:spPr>
        <p:txBody>
          <a:bodyPr wrap="square" rtlCol="0">
            <a:spAutoFit/>
          </a:bodyPr>
          <a:lstStyle/>
          <a:p>
            <a:pPr algn="ctr"/>
            <a:endParaRPr lang="en-US" sz="1200" b="1" dirty="0"/>
          </a:p>
          <a:p>
            <a:pPr algn="ctr"/>
            <a:r>
              <a:rPr lang="en-US" sz="1200" b="1" dirty="0"/>
              <a:t>Counsel </a:t>
            </a:r>
          </a:p>
          <a:p>
            <a:pPr algn="ctr"/>
            <a:r>
              <a:rPr lang="en-US" sz="1200" b="1" dirty="0"/>
              <a:t>Tour</a:t>
            </a:r>
            <a:endParaRPr lang="ro-RO" sz="1200" b="1" dirty="0"/>
          </a:p>
        </p:txBody>
      </p:sp>
      <p:sp>
        <p:nvSpPr>
          <p:cNvPr id="21" name="Rectangular Callout 20"/>
          <p:cNvSpPr/>
          <p:nvPr/>
        </p:nvSpPr>
        <p:spPr>
          <a:xfrm>
            <a:off x="1187625" y="116631"/>
            <a:ext cx="822722" cy="490195"/>
          </a:xfrm>
          <a:prstGeom prst="wedgeRectCallout">
            <a:avLst>
              <a:gd name="adj1" fmla="val 14649"/>
              <a:gd name="adj2" fmla="val 13823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Cooper’s House</a:t>
            </a:r>
            <a:endParaRPr lang="ro-RO" sz="1200" b="1" dirty="0">
              <a:solidFill>
                <a:schemeClr val="tx1"/>
              </a:solidFill>
            </a:endParaRPr>
          </a:p>
        </p:txBody>
      </p:sp>
      <p:sp>
        <p:nvSpPr>
          <p:cNvPr id="22" name="Rectangular Callout 21"/>
          <p:cNvSpPr/>
          <p:nvPr/>
        </p:nvSpPr>
        <p:spPr>
          <a:xfrm>
            <a:off x="467544" y="869656"/>
            <a:ext cx="720081" cy="471112"/>
          </a:xfrm>
          <a:prstGeom prst="wedgeRectCallout">
            <a:avLst>
              <a:gd name="adj1" fmla="val -4960"/>
              <a:gd name="adj2" fmla="val 11102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3" name="TextBox 22"/>
          <p:cNvSpPr txBox="1"/>
          <p:nvPr/>
        </p:nvSpPr>
        <p:spPr>
          <a:xfrm>
            <a:off x="178256" y="860528"/>
            <a:ext cx="1315488" cy="276999"/>
          </a:xfrm>
          <a:prstGeom prst="rect">
            <a:avLst/>
          </a:prstGeom>
          <a:noFill/>
        </p:spPr>
        <p:txBody>
          <a:bodyPr wrap="none" rtlCol="0">
            <a:spAutoFit/>
          </a:bodyPr>
          <a:lstStyle/>
          <a:p>
            <a:pPr algn="ctr"/>
            <a:r>
              <a:rPr lang="en-US" sz="1200" b="1" dirty="0">
                <a:solidFill>
                  <a:srgbClr val="FFFF00"/>
                </a:solidFill>
              </a:rPr>
              <a:t>The Arts House</a:t>
            </a:r>
            <a:endParaRPr lang="ro-RO" sz="1200" b="1" dirty="0">
              <a:solidFill>
                <a:srgbClr val="FFFF00"/>
              </a:solidFill>
            </a:endParaRPr>
          </a:p>
        </p:txBody>
      </p:sp>
      <p:sp>
        <p:nvSpPr>
          <p:cNvPr id="24" name="Rectangular Callout 23"/>
          <p:cNvSpPr/>
          <p:nvPr/>
        </p:nvSpPr>
        <p:spPr>
          <a:xfrm>
            <a:off x="1475656" y="1230643"/>
            <a:ext cx="1008112" cy="398157"/>
          </a:xfrm>
          <a:prstGeom prst="wedgeRectCallout">
            <a:avLst>
              <a:gd name="adj1" fmla="val -16456"/>
              <a:gd name="adj2" fmla="val 9407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200" b="1" dirty="0">
                <a:solidFill>
                  <a:srgbClr val="FFFF00"/>
                </a:solidFill>
              </a:rPr>
              <a:t>Luxemburg</a:t>
            </a:r>
            <a:r>
              <a:rPr lang="en-US" sz="1200" b="1" dirty="0">
                <a:solidFill>
                  <a:srgbClr val="FFFF00"/>
                </a:solidFill>
              </a:rPr>
              <a:t> House</a:t>
            </a:r>
            <a:endParaRPr lang="ro-RO" sz="1200" b="1" dirty="0">
              <a:solidFill>
                <a:srgbClr val="FFFF00"/>
              </a:solidFill>
            </a:endParaRPr>
          </a:p>
        </p:txBody>
      </p:sp>
    </p:spTree>
    <p:extLst>
      <p:ext uri="{BB962C8B-B14F-4D97-AF65-F5344CB8AC3E}">
        <p14:creationId xmlns:p14="http://schemas.microsoft.com/office/powerpoint/2010/main" val="2104798197"/>
      </p:ext>
    </p:extLst>
  </p:cSld>
  <p:clrMapOvr>
    <a:masterClrMapping/>
  </p:clrMapOvr>
  <p:transition spd="slow" advClick="0" advTm="600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3593775" y="37177"/>
            <a:ext cx="2204176" cy="2600000"/>
          </a:xfrm>
          <a:prstGeom prst="rect">
            <a:avLst/>
          </a:prstGeom>
        </p:spPr>
      </p:pic>
      <p:pic>
        <p:nvPicPr>
          <p:cNvPr id="3" name="Picture 2"/>
          <p:cNvPicPr>
            <a:picLocks noChangeAspect="1"/>
          </p:cNvPicPr>
          <p:nvPr/>
        </p:nvPicPr>
        <p:blipFill>
          <a:blip r:embed="rId3" cstate="print"/>
          <a:stretch>
            <a:fillRect/>
          </a:stretch>
        </p:blipFill>
        <p:spPr>
          <a:xfrm>
            <a:off x="6139815" y="0"/>
            <a:ext cx="2367805" cy="2556004"/>
          </a:xfrm>
          <a:prstGeom prst="rect">
            <a:avLst/>
          </a:prstGeom>
        </p:spPr>
      </p:pic>
      <p:pic>
        <p:nvPicPr>
          <p:cNvPr id="5" name="Picture 4"/>
          <p:cNvPicPr>
            <a:picLocks noChangeAspect="1"/>
          </p:cNvPicPr>
          <p:nvPr/>
        </p:nvPicPr>
        <p:blipFill>
          <a:blip r:embed="rId4" cstate="print"/>
          <a:stretch>
            <a:fillRect/>
          </a:stretch>
        </p:blipFill>
        <p:spPr>
          <a:xfrm>
            <a:off x="5948611" y="2594728"/>
            <a:ext cx="2750215" cy="1980952"/>
          </a:xfrm>
          <a:prstGeom prst="rect">
            <a:avLst/>
          </a:prstGeom>
        </p:spPr>
      </p:pic>
      <p:pic>
        <p:nvPicPr>
          <p:cNvPr id="7" name="Picture 6"/>
          <p:cNvPicPr>
            <a:picLocks noChangeAspect="1"/>
          </p:cNvPicPr>
          <p:nvPr/>
        </p:nvPicPr>
        <p:blipFill>
          <a:blip r:embed="rId5" cstate="print"/>
          <a:stretch>
            <a:fillRect/>
          </a:stretch>
        </p:blipFill>
        <p:spPr>
          <a:xfrm>
            <a:off x="3484251" y="2659661"/>
            <a:ext cx="2276190" cy="2076190"/>
          </a:xfrm>
          <a:prstGeom prst="rect">
            <a:avLst/>
          </a:prstGeom>
        </p:spPr>
      </p:pic>
      <p:pic>
        <p:nvPicPr>
          <p:cNvPr id="8" name="Picture 7"/>
          <p:cNvPicPr>
            <a:picLocks noChangeAspect="1"/>
          </p:cNvPicPr>
          <p:nvPr/>
        </p:nvPicPr>
        <p:blipFill>
          <a:blip r:embed="rId6" cstate="print"/>
          <a:stretch>
            <a:fillRect/>
          </a:stretch>
        </p:blipFill>
        <p:spPr>
          <a:xfrm>
            <a:off x="251520" y="4811929"/>
            <a:ext cx="2729910" cy="1952381"/>
          </a:xfrm>
          <a:prstGeom prst="rect">
            <a:avLst/>
          </a:prstGeom>
        </p:spPr>
      </p:pic>
      <p:pic>
        <p:nvPicPr>
          <p:cNvPr id="10" name="Picture 9"/>
          <p:cNvPicPr>
            <a:picLocks noChangeAspect="1"/>
          </p:cNvPicPr>
          <p:nvPr/>
        </p:nvPicPr>
        <p:blipFill>
          <a:blip r:embed="rId7" cstate="print"/>
          <a:stretch>
            <a:fillRect/>
          </a:stretch>
        </p:blipFill>
        <p:spPr>
          <a:xfrm>
            <a:off x="3270786" y="4792881"/>
            <a:ext cx="2619048" cy="1971429"/>
          </a:xfrm>
          <a:prstGeom prst="rect">
            <a:avLst/>
          </a:prstGeom>
        </p:spPr>
      </p:pic>
      <p:pic>
        <p:nvPicPr>
          <p:cNvPr id="3074" name="Picture 2" descr="locations_131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1826" y="357377"/>
            <a:ext cx="2892425" cy="21701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6" name="Picture 4" descr="http://amfostacolo.ro/FOTO/GENUINE/d009/9393/23983_37705_2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6675" y="2556004"/>
            <a:ext cx="3178016" cy="21032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314053" y="452791"/>
            <a:ext cx="2279722" cy="276999"/>
          </a:xfrm>
          <a:prstGeom prst="rect">
            <a:avLst/>
          </a:prstGeom>
          <a:noFill/>
        </p:spPr>
        <p:txBody>
          <a:bodyPr wrap="square" rtlCol="0">
            <a:spAutoFit/>
          </a:bodyPr>
          <a:lstStyle/>
          <a:p>
            <a:r>
              <a:rPr lang="en-US" sz="1200" b="1" dirty="0"/>
              <a:t>Natural History Museum</a:t>
            </a:r>
            <a:endParaRPr lang="ro-RO" sz="1200" b="1" dirty="0"/>
          </a:p>
        </p:txBody>
      </p:sp>
      <p:sp>
        <p:nvSpPr>
          <p:cNvPr id="12" name="TextBox 11"/>
          <p:cNvSpPr txBox="1"/>
          <p:nvPr/>
        </p:nvSpPr>
        <p:spPr>
          <a:xfrm>
            <a:off x="3420166" y="192946"/>
            <a:ext cx="2580594" cy="461665"/>
          </a:xfrm>
          <a:prstGeom prst="rect">
            <a:avLst/>
          </a:prstGeom>
          <a:noFill/>
        </p:spPr>
        <p:txBody>
          <a:bodyPr wrap="square" rtlCol="0">
            <a:spAutoFit/>
          </a:bodyPr>
          <a:lstStyle/>
          <a:p>
            <a:pPr algn="ctr"/>
            <a:r>
              <a:rPr lang="en-US" sz="1200" b="1" dirty="0">
                <a:solidFill>
                  <a:srgbClr val="FFFF00"/>
                </a:solidFill>
              </a:rPr>
              <a:t>“St. Mary” Evangelical Church</a:t>
            </a:r>
            <a:r>
              <a:rPr lang="ro-RO" sz="1200" b="1" dirty="0">
                <a:solidFill>
                  <a:srgbClr val="FFFF00"/>
                </a:solidFill>
              </a:rPr>
              <a:t> </a:t>
            </a:r>
          </a:p>
          <a:p>
            <a:pPr algn="ctr"/>
            <a:endParaRPr lang="ro-RO" sz="1200" b="1" dirty="0">
              <a:solidFill>
                <a:srgbClr val="FFFF00"/>
              </a:solidFill>
            </a:endParaRPr>
          </a:p>
        </p:txBody>
      </p:sp>
      <p:sp>
        <p:nvSpPr>
          <p:cNvPr id="13" name="TextBox 12"/>
          <p:cNvSpPr txBox="1"/>
          <p:nvPr/>
        </p:nvSpPr>
        <p:spPr>
          <a:xfrm>
            <a:off x="5903320" y="0"/>
            <a:ext cx="2642070" cy="461665"/>
          </a:xfrm>
          <a:prstGeom prst="rect">
            <a:avLst/>
          </a:prstGeom>
          <a:noFill/>
        </p:spPr>
        <p:txBody>
          <a:bodyPr wrap="square" rtlCol="0">
            <a:spAutoFit/>
          </a:bodyPr>
          <a:lstStyle/>
          <a:p>
            <a:pPr algn="ctr"/>
            <a:r>
              <a:rPr lang="en-US" sz="1200" b="1" dirty="0"/>
              <a:t>Orthodox Met</a:t>
            </a:r>
            <a:r>
              <a:rPr lang="ro-RO" sz="1200" b="1" dirty="0" err="1"/>
              <a:t>ropolit</a:t>
            </a:r>
            <a:r>
              <a:rPr lang="en-US" sz="1200" b="1" dirty="0"/>
              <a:t>an  Cathedral</a:t>
            </a:r>
            <a:endParaRPr lang="ro-RO" sz="1200" b="1" dirty="0"/>
          </a:p>
          <a:p>
            <a:pPr algn="ctr"/>
            <a:r>
              <a:rPr lang="ro-RO" sz="1200" b="1" dirty="0"/>
              <a:t> </a:t>
            </a:r>
            <a:r>
              <a:rPr lang="en-US" sz="1200" b="1" dirty="0"/>
              <a:t>“</a:t>
            </a:r>
            <a:r>
              <a:rPr lang="ro-RO" sz="1200" b="1" dirty="0"/>
              <a:t>S</a:t>
            </a:r>
            <a:r>
              <a:rPr lang="en-US" sz="1200" b="1" dirty="0"/>
              <a:t>t</a:t>
            </a:r>
            <a:r>
              <a:rPr lang="ro-RO" sz="1200" b="1" dirty="0"/>
              <a:t>. Tr</a:t>
            </a:r>
            <a:r>
              <a:rPr lang="en-US" sz="1200" b="1" dirty="0" err="1"/>
              <a:t>inity</a:t>
            </a:r>
            <a:r>
              <a:rPr lang="ro-RO" sz="1200" b="1" dirty="0"/>
              <a:t>”</a:t>
            </a:r>
          </a:p>
        </p:txBody>
      </p:sp>
      <p:sp>
        <p:nvSpPr>
          <p:cNvPr id="14" name="TextBox 13"/>
          <p:cNvSpPr txBox="1"/>
          <p:nvPr/>
        </p:nvSpPr>
        <p:spPr>
          <a:xfrm>
            <a:off x="1142181" y="2556004"/>
            <a:ext cx="1584176" cy="276999"/>
          </a:xfrm>
          <a:prstGeom prst="rect">
            <a:avLst/>
          </a:prstGeom>
          <a:noFill/>
        </p:spPr>
        <p:txBody>
          <a:bodyPr wrap="square" rtlCol="0">
            <a:spAutoFit/>
          </a:bodyPr>
          <a:lstStyle/>
          <a:p>
            <a:pPr algn="ctr"/>
            <a:r>
              <a:rPr lang="ro-RO" sz="1200" b="1" dirty="0"/>
              <a:t>C</a:t>
            </a:r>
            <a:r>
              <a:rPr lang="en-US" sz="1200" b="1" dirty="0" err="1"/>
              <a:t>itadele</a:t>
            </a:r>
            <a:r>
              <a:rPr lang="en-US" sz="1200" b="1" dirty="0"/>
              <a:t> Street</a:t>
            </a:r>
            <a:endParaRPr lang="ro-RO" sz="1200" b="1" dirty="0"/>
          </a:p>
        </p:txBody>
      </p:sp>
      <p:sp>
        <p:nvSpPr>
          <p:cNvPr id="15" name="TextBox 14"/>
          <p:cNvSpPr txBox="1"/>
          <p:nvPr/>
        </p:nvSpPr>
        <p:spPr>
          <a:xfrm>
            <a:off x="3862806" y="2654446"/>
            <a:ext cx="1380506" cy="276999"/>
          </a:xfrm>
          <a:prstGeom prst="rect">
            <a:avLst/>
          </a:prstGeom>
          <a:noFill/>
        </p:spPr>
        <p:txBody>
          <a:bodyPr wrap="none" rtlCol="0">
            <a:spAutoFit/>
          </a:bodyPr>
          <a:lstStyle/>
          <a:p>
            <a:r>
              <a:rPr lang="en-US" sz="1200" b="1" dirty="0">
                <a:solidFill>
                  <a:srgbClr val="FFFF00"/>
                </a:solidFill>
              </a:rPr>
              <a:t>His</a:t>
            </a:r>
            <a:r>
              <a:rPr lang="ro-RO" sz="1200" b="1" dirty="0">
                <a:solidFill>
                  <a:srgbClr val="FFFF00"/>
                </a:solidFill>
              </a:rPr>
              <a:t>tor</a:t>
            </a:r>
            <a:r>
              <a:rPr lang="en-US" sz="1200" b="1" dirty="0">
                <a:solidFill>
                  <a:srgbClr val="FFFF00"/>
                </a:solidFill>
              </a:rPr>
              <a:t>y Museum</a:t>
            </a:r>
            <a:endParaRPr lang="ro-RO" sz="1200" b="1" dirty="0">
              <a:solidFill>
                <a:srgbClr val="FFFF00"/>
              </a:solidFill>
            </a:endParaRPr>
          </a:p>
        </p:txBody>
      </p:sp>
      <p:sp>
        <p:nvSpPr>
          <p:cNvPr id="16" name="TextBox 15"/>
          <p:cNvSpPr txBox="1"/>
          <p:nvPr/>
        </p:nvSpPr>
        <p:spPr>
          <a:xfrm>
            <a:off x="6558145" y="2593181"/>
            <a:ext cx="1332417" cy="276999"/>
          </a:xfrm>
          <a:prstGeom prst="rect">
            <a:avLst/>
          </a:prstGeom>
          <a:noFill/>
        </p:spPr>
        <p:txBody>
          <a:bodyPr wrap="none" rtlCol="0">
            <a:spAutoFit/>
          </a:bodyPr>
          <a:lstStyle/>
          <a:p>
            <a:pPr algn="ctr"/>
            <a:r>
              <a:rPr lang="en-US" sz="1200" b="1" dirty="0"/>
              <a:t>The </a:t>
            </a:r>
            <a:r>
              <a:rPr lang="ro-RO" sz="1200" b="1" dirty="0"/>
              <a:t>S</a:t>
            </a:r>
            <a:r>
              <a:rPr lang="en-US" sz="1200" b="1" dirty="0"/>
              <a:t>y</a:t>
            </a:r>
            <a:r>
              <a:rPr lang="ro-RO" sz="1200" b="1" dirty="0" err="1"/>
              <a:t>nagog</a:t>
            </a:r>
            <a:r>
              <a:rPr lang="en-US" sz="1200" b="1" dirty="0" err="1"/>
              <a:t>ue</a:t>
            </a:r>
            <a:endParaRPr lang="ro-RO" sz="1200" b="1" dirty="0"/>
          </a:p>
        </p:txBody>
      </p:sp>
      <p:sp>
        <p:nvSpPr>
          <p:cNvPr id="17" name="TextBox 16"/>
          <p:cNvSpPr txBox="1"/>
          <p:nvPr/>
        </p:nvSpPr>
        <p:spPr>
          <a:xfrm>
            <a:off x="680859" y="4784859"/>
            <a:ext cx="1989648" cy="276999"/>
          </a:xfrm>
          <a:prstGeom prst="rect">
            <a:avLst/>
          </a:prstGeom>
          <a:noFill/>
        </p:spPr>
        <p:txBody>
          <a:bodyPr wrap="none" rtlCol="0">
            <a:spAutoFit/>
          </a:bodyPr>
          <a:lstStyle/>
          <a:p>
            <a:pPr algn="ctr"/>
            <a:r>
              <a:rPr lang="ro-RO" sz="1200" b="1" dirty="0"/>
              <a:t> </a:t>
            </a:r>
            <a:r>
              <a:rPr lang="en-US" sz="1200" b="1" dirty="0"/>
              <a:t>“</a:t>
            </a:r>
            <a:r>
              <a:rPr lang="ro-RO" sz="1200" b="1" dirty="0"/>
              <a:t>Franz Binder”</a:t>
            </a:r>
            <a:r>
              <a:rPr lang="en-US" sz="1200" b="1" dirty="0"/>
              <a:t> Museum</a:t>
            </a:r>
            <a:endParaRPr lang="ro-RO" sz="1200" b="1" dirty="0"/>
          </a:p>
        </p:txBody>
      </p:sp>
      <p:sp>
        <p:nvSpPr>
          <p:cNvPr id="18" name="TextBox 17"/>
          <p:cNvSpPr txBox="1"/>
          <p:nvPr/>
        </p:nvSpPr>
        <p:spPr>
          <a:xfrm>
            <a:off x="3633450" y="4809393"/>
            <a:ext cx="1933799" cy="461665"/>
          </a:xfrm>
          <a:prstGeom prst="rect">
            <a:avLst/>
          </a:prstGeom>
          <a:noFill/>
        </p:spPr>
        <p:txBody>
          <a:bodyPr wrap="none" rtlCol="0">
            <a:spAutoFit/>
          </a:bodyPr>
          <a:lstStyle/>
          <a:p>
            <a:pPr algn="ctr"/>
            <a:r>
              <a:rPr lang="en-US" sz="1200" b="1" dirty="0"/>
              <a:t>Traditional Art Museum</a:t>
            </a:r>
            <a:r>
              <a:rPr lang="ro-RO" sz="1200" b="1" dirty="0"/>
              <a:t> </a:t>
            </a:r>
          </a:p>
          <a:p>
            <a:pPr algn="ctr"/>
            <a:r>
              <a:rPr lang="en-US" sz="1200" b="1" dirty="0"/>
              <a:t>“</a:t>
            </a:r>
            <a:r>
              <a:rPr lang="ro-RO" sz="1200" b="1" dirty="0"/>
              <a:t>Astra”</a:t>
            </a:r>
          </a:p>
        </p:txBody>
      </p:sp>
      <p:pic>
        <p:nvPicPr>
          <p:cNvPr id="3078" name="Picture 6" descr="http://www.sibiul.ro/poza_zilei/1024x768/20080527075016-turnul-scarii-2022153965.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8768"/>
          <a:stretch/>
        </p:blipFill>
        <p:spPr bwMode="auto">
          <a:xfrm>
            <a:off x="6049394" y="4869159"/>
            <a:ext cx="2825855" cy="193444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616729" y="4923358"/>
            <a:ext cx="1413978" cy="276999"/>
          </a:xfrm>
          <a:prstGeom prst="rect">
            <a:avLst/>
          </a:prstGeom>
          <a:noFill/>
        </p:spPr>
        <p:txBody>
          <a:bodyPr wrap="none" rtlCol="0">
            <a:spAutoFit/>
          </a:bodyPr>
          <a:lstStyle/>
          <a:p>
            <a:pPr algn="ctr"/>
            <a:r>
              <a:rPr lang="ro-RO" sz="1200" b="1" dirty="0">
                <a:solidFill>
                  <a:srgbClr val="FFFF00"/>
                </a:solidFill>
              </a:rPr>
              <a:t>T</a:t>
            </a:r>
            <a:r>
              <a:rPr lang="en-US" sz="1200" b="1" dirty="0">
                <a:solidFill>
                  <a:srgbClr val="FFFF00"/>
                </a:solidFill>
              </a:rPr>
              <a:t>he Stairs Tower</a:t>
            </a:r>
            <a:endParaRPr lang="ro-RO" sz="1200" b="1" dirty="0">
              <a:solidFill>
                <a:srgbClr val="FFFF00"/>
              </a:solidFill>
            </a:endParaRPr>
          </a:p>
        </p:txBody>
      </p:sp>
      <p:sp>
        <p:nvSpPr>
          <p:cNvPr id="20" name="TextBox 19"/>
          <p:cNvSpPr txBox="1"/>
          <p:nvPr/>
        </p:nvSpPr>
        <p:spPr>
          <a:xfrm>
            <a:off x="-40805" y="-68664"/>
            <a:ext cx="1354858" cy="523220"/>
          </a:xfrm>
          <a:prstGeom prst="rect">
            <a:avLst/>
          </a:prstGeom>
          <a:noFill/>
        </p:spPr>
        <p:txBody>
          <a:bodyPr wrap="none" rtlCol="0">
            <a:spAutoFit/>
          </a:bodyPr>
          <a:lstStyle/>
          <a:p>
            <a:r>
              <a:rPr lang="ro-RO" sz="2800" b="1" dirty="0">
                <a:latin typeface="Lucida Handwriting" panose="03010101010101010101" pitchFamily="66" charset="0"/>
              </a:rPr>
              <a:t>SIBIU</a:t>
            </a:r>
          </a:p>
        </p:txBody>
      </p:sp>
      <p:sp>
        <p:nvSpPr>
          <p:cNvPr id="21" name="TextBox 20"/>
          <p:cNvSpPr txBox="1"/>
          <p:nvPr/>
        </p:nvSpPr>
        <p:spPr>
          <a:xfrm>
            <a:off x="105806" y="317417"/>
            <a:ext cx="410690" cy="2585323"/>
          </a:xfrm>
          <a:prstGeom prst="rect">
            <a:avLst/>
          </a:prstGeom>
          <a:noFill/>
        </p:spPr>
        <p:txBody>
          <a:bodyPr wrap="none" rtlCol="0">
            <a:spAutoFit/>
          </a:bodyPr>
          <a:lstStyle/>
          <a:p>
            <a:r>
              <a:rPr lang="ro-RO" b="1" dirty="0">
                <a:latin typeface="Lucida Calligraphy" panose="03010101010101010101" pitchFamily="66" charset="0"/>
              </a:rPr>
              <a:t>T</a:t>
            </a:r>
          </a:p>
          <a:p>
            <a:r>
              <a:rPr lang="en-US" b="1" dirty="0">
                <a:latin typeface="Lucida Calligraphy" panose="03010101010101010101" pitchFamily="66" charset="0"/>
              </a:rPr>
              <a:t>O</a:t>
            </a:r>
          </a:p>
          <a:p>
            <a:r>
              <a:rPr lang="en-US" b="1" dirty="0">
                <a:latin typeface="Lucida Calligraphy" panose="03010101010101010101" pitchFamily="66" charset="0"/>
              </a:rPr>
              <a:t>U</a:t>
            </a:r>
            <a:endParaRPr lang="ro-RO" b="1" dirty="0">
              <a:latin typeface="Lucida Calligraphy" panose="03010101010101010101" pitchFamily="66" charset="0"/>
            </a:endParaRPr>
          </a:p>
          <a:p>
            <a:r>
              <a:rPr lang="ro-RO" b="1" dirty="0">
                <a:latin typeface="Lucida Calligraphy" panose="03010101010101010101" pitchFamily="66" charset="0"/>
              </a:rPr>
              <a:t>R</a:t>
            </a:r>
          </a:p>
          <a:p>
            <a:r>
              <a:rPr lang="ro-RO" b="1" dirty="0">
                <a:latin typeface="Lucida Calligraphy" panose="03010101010101010101" pitchFamily="66" charset="0"/>
              </a:rPr>
              <a:t>I</a:t>
            </a:r>
          </a:p>
          <a:p>
            <a:r>
              <a:rPr lang="ro-RO" b="1" dirty="0">
                <a:latin typeface="Lucida Calligraphy" panose="03010101010101010101" pitchFamily="66" charset="0"/>
              </a:rPr>
              <a:t>S</a:t>
            </a:r>
          </a:p>
          <a:p>
            <a:r>
              <a:rPr lang="ro-RO" b="1" dirty="0">
                <a:latin typeface="Lucida Calligraphy" panose="03010101010101010101" pitchFamily="66" charset="0"/>
              </a:rPr>
              <a:t>T</a:t>
            </a:r>
          </a:p>
          <a:p>
            <a:r>
              <a:rPr lang="ro-RO" b="1" dirty="0">
                <a:latin typeface="Lucida Calligraphy" panose="03010101010101010101" pitchFamily="66" charset="0"/>
              </a:rPr>
              <a:t>I</a:t>
            </a:r>
          </a:p>
          <a:p>
            <a:r>
              <a:rPr lang="ro-RO" b="1" dirty="0">
                <a:latin typeface="Lucida Calligraphy" panose="03010101010101010101" pitchFamily="66" charset="0"/>
              </a:rPr>
              <a:t>C</a:t>
            </a:r>
          </a:p>
        </p:txBody>
      </p:sp>
    </p:spTree>
    <p:extLst>
      <p:ext uri="{BB962C8B-B14F-4D97-AF65-F5344CB8AC3E}">
        <p14:creationId xmlns:p14="http://schemas.microsoft.com/office/powerpoint/2010/main" val="2893804263"/>
      </p:ext>
    </p:extLst>
  </p:cSld>
  <p:clrMapOvr>
    <a:masterClrMapping/>
  </p:clrMapOvr>
  <p:transition spd="slow" advTm="6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251520" y="317122"/>
            <a:ext cx="2590476" cy="1952381"/>
          </a:xfrm>
          <a:prstGeom prst="rect">
            <a:avLst/>
          </a:prstGeom>
        </p:spPr>
      </p:pic>
      <p:pic>
        <p:nvPicPr>
          <p:cNvPr id="3" name="Picture 2"/>
          <p:cNvPicPr>
            <a:picLocks noChangeAspect="1"/>
          </p:cNvPicPr>
          <p:nvPr/>
        </p:nvPicPr>
        <p:blipFill>
          <a:blip r:embed="rId3" cstate="print"/>
          <a:stretch>
            <a:fillRect/>
          </a:stretch>
        </p:blipFill>
        <p:spPr>
          <a:xfrm>
            <a:off x="119825" y="4766213"/>
            <a:ext cx="3180952" cy="1885714"/>
          </a:xfrm>
          <a:prstGeom prst="rect">
            <a:avLst/>
          </a:prstGeom>
        </p:spPr>
      </p:pic>
      <p:pic>
        <p:nvPicPr>
          <p:cNvPr id="4" name="Picture 3"/>
          <p:cNvPicPr>
            <a:picLocks noChangeAspect="1"/>
          </p:cNvPicPr>
          <p:nvPr/>
        </p:nvPicPr>
        <p:blipFill>
          <a:blip r:embed="rId4" cstate="print"/>
          <a:stretch>
            <a:fillRect/>
          </a:stretch>
        </p:blipFill>
        <p:spPr>
          <a:xfrm>
            <a:off x="394117" y="2530871"/>
            <a:ext cx="2741611" cy="1895238"/>
          </a:xfrm>
          <a:prstGeom prst="rect">
            <a:avLst/>
          </a:prstGeom>
        </p:spPr>
      </p:pic>
      <p:pic>
        <p:nvPicPr>
          <p:cNvPr id="5" name="Picture 4"/>
          <p:cNvPicPr>
            <a:picLocks noChangeAspect="1"/>
          </p:cNvPicPr>
          <p:nvPr/>
        </p:nvPicPr>
        <p:blipFill>
          <a:blip r:embed="rId5" cstate="print"/>
          <a:stretch>
            <a:fillRect/>
          </a:stretch>
        </p:blipFill>
        <p:spPr>
          <a:xfrm>
            <a:off x="5580112" y="35416"/>
            <a:ext cx="3096344" cy="1990476"/>
          </a:xfrm>
          <a:prstGeom prst="rect">
            <a:avLst/>
          </a:prstGeom>
        </p:spPr>
      </p:pic>
      <p:pic>
        <p:nvPicPr>
          <p:cNvPr id="6" name="Picture 5"/>
          <p:cNvPicPr>
            <a:picLocks noChangeAspect="1"/>
          </p:cNvPicPr>
          <p:nvPr/>
        </p:nvPicPr>
        <p:blipFill>
          <a:blip r:embed="rId6" cstate="print"/>
          <a:stretch>
            <a:fillRect/>
          </a:stretch>
        </p:blipFill>
        <p:spPr>
          <a:xfrm>
            <a:off x="5751209" y="2120027"/>
            <a:ext cx="3054992" cy="2088360"/>
          </a:xfrm>
          <a:prstGeom prst="rect">
            <a:avLst/>
          </a:prstGeom>
        </p:spPr>
      </p:pic>
      <p:pic>
        <p:nvPicPr>
          <p:cNvPr id="7" name="Picture 6"/>
          <p:cNvPicPr>
            <a:picLocks noChangeAspect="1"/>
          </p:cNvPicPr>
          <p:nvPr/>
        </p:nvPicPr>
        <p:blipFill>
          <a:blip r:embed="rId7" cstate="print"/>
          <a:stretch>
            <a:fillRect/>
          </a:stretch>
        </p:blipFill>
        <p:spPr>
          <a:xfrm>
            <a:off x="3315888" y="276243"/>
            <a:ext cx="2114286" cy="2809524"/>
          </a:xfrm>
          <a:prstGeom prst="rect">
            <a:avLst/>
          </a:prstGeom>
        </p:spPr>
      </p:pic>
      <p:pic>
        <p:nvPicPr>
          <p:cNvPr id="8" name="Picture 7"/>
          <p:cNvPicPr>
            <a:picLocks noChangeAspect="1"/>
          </p:cNvPicPr>
          <p:nvPr/>
        </p:nvPicPr>
        <p:blipFill>
          <a:blip r:embed="rId8" cstate="print"/>
          <a:stretch>
            <a:fillRect/>
          </a:stretch>
        </p:blipFill>
        <p:spPr>
          <a:xfrm>
            <a:off x="3492028" y="3783196"/>
            <a:ext cx="2027596" cy="2664296"/>
          </a:xfrm>
          <a:prstGeom prst="rect">
            <a:avLst/>
          </a:prstGeom>
        </p:spPr>
      </p:pic>
      <p:pic>
        <p:nvPicPr>
          <p:cNvPr id="9" name="Picture 8"/>
          <p:cNvPicPr>
            <a:picLocks noChangeAspect="1"/>
          </p:cNvPicPr>
          <p:nvPr/>
        </p:nvPicPr>
        <p:blipFill>
          <a:blip r:embed="rId9" cstate="print"/>
          <a:stretch>
            <a:fillRect/>
          </a:stretch>
        </p:blipFill>
        <p:spPr>
          <a:xfrm>
            <a:off x="5911280" y="4426109"/>
            <a:ext cx="2981200" cy="2286695"/>
          </a:xfrm>
          <a:prstGeom prst="rect">
            <a:avLst/>
          </a:prstGeom>
          <a:ln>
            <a:solidFill>
              <a:schemeClr val="tx1"/>
            </a:solidFill>
          </a:ln>
        </p:spPr>
      </p:pic>
      <p:sp>
        <p:nvSpPr>
          <p:cNvPr id="11" name="TextBox 10"/>
          <p:cNvSpPr txBox="1"/>
          <p:nvPr/>
        </p:nvSpPr>
        <p:spPr>
          <a:xfrm>
            <a:off x="0" y="214290"/>
            <a:ext cx="3002607" cy="461665"/>
          </a:xfrm>
          <a:prstGeom prst="rect">
            <a:avLst/>
          </a:prstGeom>
          <a:noFill/>
        </p:spPr>
        <p:txBody>
          <a:bodyPr wrap="square" rtlCol="0">
            <a:spAutoFit/>
          </a:bodyPr>
          <a:lstStyle/>
          <a:p>
            <a:pPr algn="ctr"/>
            <a:endParaRPr lang="ro-RO" sz="1200" b="1" dirty="0"/>
          </a:p>
          <a:p>
            <a:pPr algn="ctr"/>
            <a:r>
              <a:rPr lang="en-US" sz="1200" b="1" dirty="0"/>
              <a:t>“</a:t>
            </a:r>
            <a:r>
              <a:rPr lang="ro-RO" sz="1200" b="1" dirty="0"/>
              <a:t>Radu Stanca”</a:t>
            </a:r>
            <a:r>
              <a:rPr lang="en-US" sz="1200" b="1" dirty="0"/>
              <a:t>National Theatre</a:t>
            </a:r>
            <a:endParaRPr lang="ro-RO" sz="1200" b="1" dirty="0"/>
          </a:p>
        </p:txBody>
      </p:sp>
      <p:sp>
        <p:nvSpPr>
          <p:cNvPr id="12" name="TextBox 11"/>
          <p:cNvSpPr txBox="1"/>
          <p:nvPr/>
        </p:nvSpPr>
        <p:spPr>
          <a:xfrm>
            <a:off x="3428992" y="317122"/>
            <a:ext cx="2084309" cy="461665"/>
          </a:xfrm>
          <a:prstGeom prst="rect">
            <a:avLst/>
          </a:prstGeom>
          <a:noFill/>
        </p:spPr>
        <p:txBody>
          <a:bodyPr wrap="square" rtlCol="0">
            <a:spAutoFit/>
          </a:bodyPr>
          <a:lstStyle/>
          <a:p>
            <a:pPr algn="ctr"/>
            <a:endParaRPr lang="ro-RO" sz="1200" b="1" dirty="0"/>
          </a:p>
          <a:p>
            <a:pPr algn="ctr"/>
            <a:r>
              <a:rPr lang="ro-RO" sz="1200" b="1" dirty="0"/>
              <a:t>Gheorghe Laz</a:t>
            </a:r>
            <a:r>
              <a:rPr lang="en-US" sz="1200" b="1" dirty="0"/>
              <a:t>a</a:t>
            </a:r>
            <a:r>
              <a:rPr lang="ro-RO" sz="1200" b="1" dirty="0"/>
              <a:t>r</a:t>
            </a:r>
            <a:r>
              <a:rPr lang="en-US" sz="1200" b="1" dirty="0"/>
              <a:t>’s Statue</a:t>
            </a:r>
            <a:endParaRPr lang="ro-RO" sz="1200" b="1" dirty="0"/>
          </a:p>
        </p:txBody>
      </p:sp>
      <p:sp>
        <p:nvSpPr>
          <p:cNvPr id="13" name="TextBox 12"/>
          <p:cNvSpPr txBox="1"/>
          <p:nvPr/>
        </p:nvSpPr>
        <p:spPr>
          <a:xfrm>
            <a:off x="6490628" y="178622"/>
            <a:ext cx="1140057" cy="276999"/>
          </a:xfrm>
          <a:prstGeom prst="rect">
            <a:avLst/>
          </a:prstGeom>
          <a:noFill/>
        </p:spPr>
        <p:txBody>
          <a:bodyPr wrap="none" rtlCol="0">
            <a:spAutoFit/>
          </a:bodyPr>
          <a:lstStyle/>
          <a:p>
            <a:pPr algn="ctr"/>
            <a:r>
              <a:rPr lang="ro-RO" sz="1200" b="1" dirty="0"/>
              <a:t>Astra</a:t>
            </a:r>
            <a:r>
              <a:rPr lang="en-US" sz="1200" b="1" dirty="0"/>
              <a:t> Library</a:t>
            </a:r>
            <a:endParaRPr lang="ro-RO" sz="1200" b="1" dirty="0"/>
          </a:p>
        </p:txBody>
      </p:sp>
      <p:sp>
        <p:nvSpPr>
          <p:cNvPr id="14" name="TextBox 13"/>
          <p:cNvSpPr txBox="1"/>
          <p:nvPr/>
        </p:nvSpPr>
        <p:spPr>
          <a:xfrm>
            <a:off x="785786" y="2928934"/>
            <a:ext cx="1928826" cy="646331"/>
          </a:xfrm>
          <a:prstGeom prst="rect">
            <a:avLst/>
          </a:prstGeom>
          <a:noFill/>
        </p:spPr>
        <p:txBody>
          <a:bodyPr wrap="square" rtlCol="0">
            <a:spAutoFit/>
          </a:bodyPr>
          <a:lstStyle/>
          <a:p>
            <a:pPr algn="ctr"/>
            <a:r>
              <a:rPr lang="ro-RO" sz="1200" b="1" dirty="0"/>
              <a:t>Thalia </a:t>
            </a:r>
            <a:r>
              <a:rPr lang="en-US" sz="1200" b="1" dirty="0"/>
              <a:t> Hall, The State </a:t>
            </a:r>
            <a:r>
              <a:rPr lang="en-US" sz="1200" b="1" dirty="0" err="1"/>
              <a:t>Philarmonic</a:t>
            </a:r>
            <a:r>
              <a:rPr lang="en-US" sz="1200" b="1" dirty="0"/>
              <a:t> of Sibiu</a:t>
            </a:r>
            <a:endParaRPr lang="ro-RO" sz="1200" b="1" dirty="0"/>
          </a:p>
          <a:p>
            <a:pPr algn="ctr"/>
            <a:endParaRPr lang="ro-RO" sz="1200" b="1" dirty="0"/>
          </a:p>
        </p:txBody>
      </p:sp>
      <p:sp>
        <p:nvSpPr>
          <p:cNvPr id="15" name="TextBox 14"/>
          <p:cNvSpPr txBox="1"/>
          <p:nvPr/>
        </p:nvSpPr>
        <p:spPr>
          <a:xfrm>
            <a:off x="500882" y="4766213"/>
            <a:ext cx="2300630" cy="461665"/>
          </a:xfrm>
          <a:prstGeom prst="rect">
            <a:avLst/>
          </a:prstGeom>
          <a:noFill/>
        </p:spPr>
        <p:txBody>
          <a:bodyPr wrap="none" rtlCol="0">
            <a:spAutoFit/>
          </a:bodyPr>
          <a:lstStyle/>
          <a:p>
            <a:pPr algn="ctr"/>
            <a:r>
              <a:rPr lang="en-US" sz="1200" b="1" dirty="0"/>
              <a:t>“</a:t>
            </a:r>
            <a:r>
              <a:rPr lang="ro-RO" sz="1200" b="1" dirty="0"/>
              <a:t>Gong”</a:t>
            </a:r>
            <a:r>
              <a:rPr lang="en-US" sz="1200" b="1" dirty="0"/>
              <a:t> Theatre for Children </a:t>
            </a:r>
          </a:p>
          <a:p>
            <a:pPr algn="ctr"/>
            <a:r>
              <a:rPr lang="en-US" sz="1200" b="1" dirty="0"/>
              <a:t>and Youngsters</a:t>
            </a:r>
            <a:endParaRPr lang="ro-RO" sz="1200" b="1" dirty="0"/>
          </a:p>
        </p:txBody>
      </p:sp>
      <p:sp>
        <p:nvSpPr>
          <p:cNvPr id="16" name="TextBox 15"/>
          <p:cNvSpPr txBox="1"/>
          <p:nvPr/>
        </p:nvSpPr>
        <p:spPr>
          <a:xfrm>
            <a:off x="3459531" y="3962257"/>
            <a:ext cx="2109873" cy="276999"/>
          </a:xfrm>
          <a:prstGeom prst="rect">
            <a:avLst/>
          </a:prstGeom>
          <a:noFill/>
        </p:spPr>
        <p:txBody>
          <a:bodyPr wrap="none" rtlCol="0">
            <a:spAutoFit/>
          </a:bodyPr>
          <a:lstStyle/>
          <a:p>
            <a:pPr algn="ctr"/>
            <a:r>
              <a:rPr lang="en-US" sz="1200" b="1" dirty="0"/>
              <a:t>The House with C</a:t>
            </a:r>
            <a:r>
              <a:rPr lang="ro-RO" sz="1200" b="1" dirty="0" err="1"/>
              <a:t>ariatid</a:t>
            </a:r>
            <a:r>
              <a:rPr lang="en-US" sz="1200" b="1" dirty="0" err="1"/>
              <a:t>es</a:t>
            </a:r>
            <a:endParaRPr lang="ro-RO" sz="1200" b="1" dirty="0"/>
          </a:p>
        </p:txBody>
      </p:sp>
      <p:sp>
        <p:nvSpPr>
          <p:cNvPr id="17" name="TextBox 16"/>
          <p:cNvSpPr txBox="1"/>
          <p:nvPr/>
        </p:nvSpPr>
        <p:spPr>
          <a:xfrm>
            <a:off x="5857884" y="2300038"/>
            <a:ext cx="3500462" cy="461665"/>
          </a:xfrm>
          <a:prstGeom prst="rect">
            <a:avLst/>
          </a:prstGeom>
          <a:noFill/>
        </p:spPr>
        <p:txBody>
          <a:bodyPr wrap="square" rtlCol="0">
            <a:spAutoFit/>
          </a:bodyPr>
          <a:lstStyle/>
          <a:p>
            <a:r>
              <a:rPr lang="en-US" sz="1200" b="1" dirty="0"/>
              <a:t>“</a:t>
            </a:r>
            <a:r>
              <a:rPr lang="ro-RO" sz="1200" b="1" dirty="0"/>
              <a:t>Lucian Blaga” </a:t>
            </a:r>
            <a:r>
              <a:rPr lang="en-US" sz="1200" b="1" dirty="0"/>
              <a:t> University</a:t>
            </a:r>
            <a:r>
              <a:rPr lang="ro-RO" sz="1200" b="1" dirty="0"/>
              <a:t>– </a:t>
            </a:r>
          </a:p>
          <a:p>
            <a:r>
              <a:rPr lang="ro-RO" sz="1200" b="1" dirty="0" err="1"/>
              <a:t>Facult</a:t>
            </a:r>
            <a:r>
              <a:rPr lang="en-US" sz="1200" b="1" dirty="0"/>
              <a:t>y of History, Letters and Art</a:t>
            </a:r>
            <a:endParaRPr lang="ro-RO" sz="1200" b="1" dirty="0"/>
          </a:p>
        </p:txBody>
      </p:sp>
      <p:sp>
        <p:nvSpPr>
          <p:cNvPr id="18" name="TextBox 17"/>
          <p:cNvSpPr txBox="1"/>
          <p:nvPr/>
        </p:nvSpPr>
        <p:spPr>
          <a:xfrm>
            <a:off x="3422343" y="3157910"/>
            <a:ext cx="2007831" cy="1200329"/>
          </a:xfrm>
          <a:prstGeom prst="rect">
            <a:avLst/>
          </a:prstGeom>
          <a:noFill/>
        </p:spPr>
        <p:txBody>
          <a:bodyPr wrap="square" rtlCol="0">
            <a:spAutoFit/>
          </a:bodyPr>
          <a:lstStyle/>
          <a:p>
            <a:r>
              <a:rPr lang="ro-RO" sz="3600" b="1" dirty="0">
                <a:latin typeface="Lucida Calligraphy" panose="03010101010101010101" pitchFamily="66" charset="0"/>
              </a:rPr>
              <a:t>SIBIU</a:t>
            </a:r>
          </a:p>
          <a:p>
            <a:endParaRPr lang="ro-RO" sz="3600" b="1" dirty="0">
              <a:latin typeface="Lucida Calligraphy" panose="03010101010101010101" pitchFamily="66" charset="0"/>
            </a:endParaRPr>
          </a:p>
        </p:txBody>
      </p:sp>
    </p:spTree>
    <p:extLst>
      <p:ext uri="{BB962C8B-B14F-4D97-AF65-F5344CB8AC3E}">
        <p14:creationId xmlns:p14="http://schemas.microsoft.com/office/powerpoint/2010/main" val="2940010385"/>
      </p:ext>
    </p:extLst>
  </p:cSld>
  <p:clrMapOvr>
    <a:masterClrMapping/>
  </p:clrMapOvr>
  <p:transition spd="slow" advTm="600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6708" t="14300" r="5633" b="5900"/>
          <a:stretch/>
        </p:blipFill>
        <p:spPr>
          <a:xfrm>
            <a:off x="0" y="0"/>
            <a:ext cx="9144000" cy="6858000"/>
          </a:xfrm>
          <a:prstGeom prst="rect">
            <a:avLst/>
          </a:prstGeom>
        </p:spPr>
      </p:pic>
      <p:sp>
        <p:nvSpPr>
          <p:cNvPr id="3" name="Rectangular Callout 2"/>
          <p:cNvSpPr/>
          <p:nvPr/>
        </p:nvSpPr>
        <p:spPr>
          <a:xfrm>
            <a:off x="755576" y="1844824"/>
            <a:ext cx="1440160" cy="715526"/>
          </a:xfrm>
          <a:prstGeom prst="wedgeRectCallout">
            <a:avLst>
              <a:gd name="adj1" fmla="val -16987"/>
              <a:gd name="adj2" fmla="val 12947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4" name="TextBox 3"/>
          <p:cNvSpPr txBox="1"/>
          <p:nvPr/>
        </p:nvSpPr>
        <p:spPr>
          <a:xfrm>
            <a:off x="755576" y="1852464"/>
            <a:ext cx="1296144" cy="707886"/>
          </a:xfrm>
          <a:prstGeom prst="rect">
            <a:avLst/>
          </a:prstGeom>
          <a:noFill/>
        </p:spPr>
        <p:txBody>
          <a:bodyPr wrap="square" rtlCol="0">
            <a:spAutoFit/>
          </a:bodyPr>
          <a:lstStyle/>
          <a:p>
            <a:pPr algn="ctr"/>
            <a:r>
              <a:rPr lang="en-US" sz="2000" b="1" dirty="0">
                <a:solidFill>
                  <a:srgbClr val="FFFF00"/>
                </a:solidFill>
              </a:rPr>
              <a:t>We are here</a:t>
            </a:r>
            <a:endParaRPr lang="ro-RO" sz="2000" b="1" dirty="0">
              <a:solidFill>
                <a:srgbClr val="FFFF00"/>
              </a:solidFill>
            </a:endParaRPr>
          </a:p>
        </p:txBody>
      </p:sp>
    </p:spTree>
    <p:extLst>
      <p:ext uri="{BB962C8B-B14F-4D97-AF65-F5344CB8AC3E}">
        <p14:creationId xmlns:p14="http://schemas.microsoft.com/office/powerpoint/2010/main" val="2854507143"/>
      </p:ext>
    </p:extLst>
  </p:cSld>
  <p:clrMapOvr>
    <a:masterClrMapping/>
  </p:clrMapOvr>
  <p:transition spd="slow" advTm="600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r>
              <a:rPr lang="ro-RO"/>
              <a:t>L</a:t>
            </a:r>
          </a:p>
        </p:txBody>
      </p:sp>
      <p:sp>
        <p:nvSpPr>
          <p:cNvPr id="3" name="Subtitle 2"/>
          <p:cNvSpPr>
            <a:spLocks noGrp="1"/>
          </p:cNvSpPr>
          <p:nvPr>
            <p:ph type="subTitle" idx="1"/>
          </p:nvPr>
        </p:nvSpPr>
        <p:spPr/>
        <p:txBody>
          <a:bodyPr rtlCol="0">
            <a:normAutofit/>
          </a:bodyPr>
          <a:lstStyle/>
          <a:p>
            <a:pPr eaLnBrk="1" fontAlgn="auto" hangingPunct="1">
              <a:spcAft>
                <a:spcPts val="0"/>
              </a:spcAft>
              <a:defRPr/>
            </a:pPr>
            <a:endParaRPr lang="ro-RO"/>
          </a:p>
        </p:txBody>
      </p:sp>
      <p:pic>
        <p:nvPicPr>
          <p:cNvPr id="2052" name="Picture 2"/>
          <p:cNvPicPr>
            <a:picLocks noChangeAspect="1" noChangeArrowheads="1"/>
          </p:cNvPicPr>
          <p:nvPr/>
        </p:nvPicPr>
        <p:blipFill>
          <a:blip r:embed="rId2" cstate="print"/>
          <a:srcRect/>
          <a:stretch>
            <a:fillRect/>
          </a:stretch>
        </p:blipFill>
        <p:spPr bwMode="auto">
          <a:xfrm>
            <a:off x="90515" y="483920"/>
            <a:ext cx="8715375" cy="6095008"/>
          </a:xfrm>
          <a:prstGeom prst="roundRect">
            <a:avLst>
              <a:gd name="adj" fmla="val 16667"/>
            </a:avLst>
          </a:prstGeom>
          <a:ln>
            <a:noFill/>
          </a:ln>
          <a:effectLst>
            <a:outerShdw blurRad="76200" dir="18900000" sy="23000" kx="-1200000" algn="bl" rotWithShape="0">
              <a:prstClr val="black">
                <a:alpha val="20000"/>
              </a:prstClr>
            </a:outerShdw>
          </a:effectLst>
          <a:scene3d>
            <a:camera prst="orthographicFront">
              <a:rot lat="0" lon="0" rev="0"/>
            </a:camera>
            <a:lightRig rig="soft" dir="t">
              <a:rot lat="0" lon="0" rev="0"/>
            </a:lightRig>
          </a:scene3d>
          <a:sp3d contourW="44450" prstMaterial="matte">
            <a:contourClr>
              <a:srgbClr val="FFFFFF"/>
            </a:contourClr>
          </a:sp3d>
        </p:spPr>
      </p:pic>
      <p:sp>
        <p:nvSpPr>
          <p:cNvPr id="5" name="TextBox 4"/>
          <p:cNvSpPr txBox="1"/>
          <p:nvPr/>
        </p:nvSpPr>
        <p:spPr>
          <a:xfrm>
            <a:off x="2071688" y="714375"/>
            <a:ext cx="6429375" cy="2123658"/>
          </a:xfrm>
          <a:prstGeom prst="rect">
            <a:avLst/>
          </a:prstGeom>
          <a:noFill/>
          <a:effectLst>
            <a:glow rad="101600">
              <a:schemeClr val="accent5">
                <a:satMod val="175000"/>
                <a:alpha val="40000"/>
              </a:schemeClr>
            </a:glow>
          </a:effectLst>
        </p:spPr>
        <p:txBody>
          <a:bodyPr>
            <a:spAutoFit/>
            <a:scene3d>
              <a:camera prst="orthographicFront"/>
              <a:lightRig rig="threePt" dir="t"/>
            </a:scene3d>
            <a:sp3d extrusionH="57150">
              <a:bevelT w="69850" h="38100" prst="cross"/>
            </a:sp3d>
          </a:bodyPr>
          <a:lstStyle/>
          <a:p>
            <a:pPr algn="ctr" fontAlgn="auto">
              <a:spcBef>
                <a:spcPts val="0"/>
              </a:spcBef>
              <a:spcAft>
                <a:spcPts val="0"/>
              </a:spcAft>
              <a:defRPr/>
            </a:pPr>
            <a:r>
              <a:rPr lang="en-US" sz="4400" b="1" i="1" dirty="0">
                <a:solidFill>
                  <a:schemeClr val="accent2">
                    <a:lumMod val="50000"/>
                  </a:schemeClr>
                </a:solidFill>
                <a:latin typeface="Algerian" pitchFamily="82" charset="0"/>
              </a:rPr>
              <a:t>HIGH SCHOOL OF</a:t>
            </a:r>
            <a:r>
              <a:rPr lang="ro-RO" sz="4400" b="1" i="1" dirty="0">
                <a:solidFill>
                  <a:schemeClr val="accent2">
                    <a:lumMod val="50000"/>
                  </a:schemeClr>
                </a:solidFill>
                <a:latin typeface="Algerian" pitchFamily="82" charset="0"/>
              </a:rPr>
              <a:t> ART SIBIU</a:t>
            </a:r>
          </a:p>
          <a:p>
            <a:pPr fontAlgn="auto">
              <a:spcBef>
                <a:spcPts val="0"/>
              </a:spcBef>
              <a:spcAft>
                <a:spcPts val="0"/>
              </a:spcAft>
              <a:defRPr/>
            </a:pPr>
            <a:endParaRPr lang="ro-RO" sz="4400" b="1" i="1" dirty="0">
              <a:solidFill>
                <a:schemeClr val="accent2">
                  <a:lumMod val="50000"/>
                </a:schemeClr>
              </a:solidFill>
              <a:latin typeface="Algerian" pitchFamily="82" charset="0"/>
            </a:endParaRPr>
          </a:p>
        </p:txBody>
      </p:sp>
      <p:sp>
        <p:nvSpPr>
          <p:cNvPr id="6146" name="Rectangle 2"/>
          <p:cNvSpPr>
            <a:spLocks noChangeArrowheads="1"/>
          </p:cNvSpPr>
          <p:nvPr/>
        </p:nvSpPr>
        <p:spPr bwMode="auto">
          <a:xfrm>
            <a:off x="714375" y="5643563"/>
            <a:ext cx="7215188" cy="923925"/>
          </a:xfrm>
          <a:prstGeom prst="rect">
            <a:avLst/>
          </a:prstGeom>
          <a:noFill/>
          <a:ln w="9525">
            <a:noFill/>
            <a:miter lim="800000"/>
            <a:headEnd/>
            <a:tailEnd/>
          </a:ln>
          <a:effectLst/>
        </p:spPr>
        <p:txBody>
          <a:bodyPr anchor="ctr">
            <a:spAutoFit/>
          </a:bodyPr>
          <a:lstStyle/>
          <a:p>
            <a:pPr>
              <a:defRPr/>
            </a:pPr>
            <a:r>
              <a:rPr lang="en-US" b="1" i="1" dirty="0">
                <a:solidFill>
                  <a:schemeClr val="bg1">
                    <a:lumMod val="95000"/>
                  </a:schemeClr>
                </a:solidFill>
                <a:latin typeface="Times New Roman" pitchFamily="18" charset="0"/>
                <a:ea typeface="Calibri" pitchFamily="34" charset="0"/>
                <a:cs typeface="Times New Roman" pitchFamily="18" charset="0"/>
              </a:rPr>
              <a:t>550195,TEL.0269211458, FAX:0269213149</a:t>
            </a:r>
            <a:endParaRPr lang="en-US" dirty="0">
              <a:solidFill>
                <a:schemeClr val="bg1">
                  <a:lumMod val="95000"/>
                </a:schemeClr>
              </a:solidFill>
              <a:latin typeface="Times New Roman" pitchFamily="18" charset="0"/>
              <a:cs typeface="Times New Roman" pitchFamily="18" charset="0"/>
            </a:endParaRPr>
          </a:p>
          <a:p>
            <a:pPr eaLnBrk="0" hangingPunct="0">
              <a:defRPr/>
            </a:pPr>
            <a:r>
              <a:rPr lang="en-US" b="1" i="1" dirty="0">
                <a:solidFill>
                  <a:schemeClr val="bg1">
                    <a:lumMod val="95000"/>
                  </a:schemeClr>
                </a:solidFill>
                <a:latin typeface="Times New Roman" pitchFamily="18" charset="0"/>
                <a:ea typeface="Calibri" pitchFamily="34" charset="0"/>
                <a:cs typeface="Times New Roman" pitchFamily="18" charset="0"/>
              </a:rPr>
              <a:t>E-</a:t>
            </a:r>
            <a:r>
              <a:rPr lang="en-US" b="1" i="1" dirty="0" err="1">
                <a:solidFill>
                  <a:schemeClr val="bg1">
                    <a:lumMod val="95000"/>
                  </a:schemeClr>
                </a:solidFill>
                <a:latin typeface="Times New Roman" pitchFamily="18" charset="0"/>
                <a:ea typeface="Calibri" pitchFamily="34" charset="0"/>
                <a:cs typeface="Times New Roman" pitchFamily="18" charset="0"/>
              </a:rPr>
              <a:t>mail:office@licartasibiu.ro</a:t>
            </a:r>
            <a:endParaRPr lang="en-US" dirty="0">
              <a:solidFill>
                <a:schemeClr val="bg1">
                  <a:lumMod val="95000"/>
                </a:schemeClr>
              </a:solidFill>
              <a:latin typeface="Times New Roman" pitchFamily="18" charset="0"/>
              <a:cs typeface="Times New Roman" pitchFamily="18" charset="0"/>
            </a:endParaRPr>
          </a:p>
          <a:p>
            <a:pPr eaLnBrk="0" hangingPunct="0">
              <a:defRPr/>
            </a:pPr>
            <a:endParaRPr lang="en-US" dirty="0"/>
          </a:p>
        </p:txBody>
      </p:sp>
      <p:pic>
        <p:nvPicPr>
          <p:cNvPr id="2055" name="Picture 5"/>
          <p:cNvPicPr>
            <a:picLocks noChangeAspect="1" noChangeArrowheads="1"/>
          </p:cNvPicPr>
          <p:nvPr/>
        </p:nvPicPr>
        <p:blipFill>
          <a:blip r:embed="rId3" cstate="print"/>
          <a:srcRect/>
          <a:stretch>
            <a:fillRect/>
          </a:stretch>
        </p:blipFill>
        <p:spPr bwMode="auto">
          <a:xfrm>
            <a:off x="571500" y="1030288"/>
            <a:ext cx="1500188" cy="1501775"/>
          </a:xfrm>
          <a:prstGeom prst="rect">
            <a:avLst/>
          </a:prstGeom>
          <a:noFill/>
          <a:ln w="9525">
            <a:noFill/>
            <a:miter lim="800000"/>
            <a:headEnd/>
            <a:tailEnd/>
          </a:ln>
        </p:spPr>
      </p:pic>
      <p:pic>
        <p:nvPicPr>
          <p:cNvPr id="8" name="CD Audio 7">
            <a:hlinkClick r:id="" action="ppaction://media"/>
          </p:cNvPr>
          <p:cNvPicPr>
            <a:picLocks noRot="1" noChangeAspect="1"/>
          </p:cNvPicPr>
          <p:nvPr>
            <a:audioCd>
              <a:st track="4"/>
              <a:end track="4" time="240"/>
            </a:audioCd>
          </p:nvPr>
        </p:nvPicPr>
        <p:blipFill>
          <a:blip r:embed="rId4" cstate="print"/>
          <a:stretch>
            <a:fillRect/>
          </a:stretch>
        </p:blipFill>
        <p:spPr>
          <a:xfrm>
            <a:off x="8501090" y="6000768"/>
            <a:ext cx="304800" cy="304800"/>
          </a:xfrm>
          <a:prstGeom prst="rect">
            <a:avLst/>
          </a:prstGeom>
        </p:spPr>
      </p:pic>
    </p:spTree>
  </p:cSld>
  <p:clrMapOvr>
    <a:masterClrMapping/>
  </p:clrMapOvr>
  <p:transition spd="slow"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20" y="285728"/>
            <a:ext cx="8572560" cy="6215106"/>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Title 1"/>
          <p:cNvSpPr>
            <a:spLocks noGrp="1"/>
          </p:cNvSpPr>
          <p:nvPr>
            <p:ph type="title"/>
          </p:nvPr>
        </p:nvSpPr>
        <p:spPr>
          <a:xfrm>
            <a:off x="500034" y="428604"/>
            <a:ext cx="8229600" cy="654050"/>
          </a:xfrm>
        </p:spPr>
        <p:txBody>
          <a:bodyPr/>
          <a:lstStyle/>
          <a:p>
            <a:r>
              <a:rPr lang="en-US" sz="3000" b="1" dirty="0">
                <a:latin typeface="Times New Roman" pitchFamily="18" charset="0"/>
                <a:cs typeface="Times New Roman" pitchFamily="18" charset="0"/>
              </a:rPr>
              <a:t>The school mission</a:t>
            </a:r>
          </a:p>
        </p:txBody>
      </p:sp>
      <p:sp>
        <p:nvSpPr>
          <p:cNvPr id="3075" name="Content Placeholder 2"/>
          <p:cNvSpPr>
            <a:spLocks noGrp="1"/>
          </p:cNvSpPr>
          <p:nvPr>
            <p:ph idx="1"/>
          </p:nvPr>
        </p:nvSpPr>
        <p:spPr>
          <a:xfrm>
            <a:off x="428596" y="1500175"/>
            <a:ext cx="8229600" cy="4714908"/>
          </a:xfrm>
        </p:spPr>
        <p:txBody>
          <a:bodyPr/>
          <a:lstStyle/>
          <a:p>
            <a:r>
              <a:rPr lang="en-US" sz="2400" dirty="0">
                <a:latin typeface="Times New Roman" pitchFamily="18" charset="0"/>
                <a:cs typeface="Times New Roman" pitchFamily="18" charset="0"/>
              </a:rPr>
              <a:t>The artistic education offer brought by The High School of Art Sibiu to the local and county community has represented not only an educational alternative of training through art for a large category of students, but also one for achieving national and international artistic performances. </a:t>
            </a:r>
            <a:endParaRPr lang="ro-RO" sz="2400" dirty="0">
              <a:latin typeface="Times New Roman" pitchFamily="18" charset="0"/>
              <a:cs typeface="Times New Roman" pitchFamily="18" charset="0"/>
            </a:endParaRPr>
          </a:p>
          <a:p>
            <a:pPr>
              <a:buFont typeface="Arial" pitchFamily="34" charset="0"/>
              <a:buNone/>
            </a:pP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The high school is proud of its graduates who are, at present, famous performers, artists and  valuable teachers in the field of visual arts and music, but also the ones who followed other fields like: medicine, philology, law, journalism, architecture, etc)</a:t>
            </a:r>
            <a:r>
              <a:rPr lang="ro-RO"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cSld>
  <p:clrMapOvr>
    <a:masterClrMapping/>
  </p:clrMapOvr>
  <p:transition spd="slow" advTm="600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9144000" cy="6304235"/>
          </a:xfrm>
        </p:spPr>
        <p:txBody>
          <a:bodyPr/>
          <a:lstStyle/>
          <a:p>
            <a:r>
              <a:rPr lang="en-US" sz="4400" b="1" dirty="0">
                <a:solidFill>
                  <a:schemeClr val="accent6">
                    <a:lumMod val="75000"/>
                  </a:schemeClr>
                </a:solidFill>
                <a:latin typeface="Arial" panose="020B0604020202020204" pitchFamily="34" charset="0"/>
                <a:cs typeface="Arial" panose="020B0604020202020204" pitchFamily="34" charset="0"/>
              </a:rPr>
              <a:t>	Our school motto </a:t>
            </a:r>
            <a:r>
              <a:rPr lang="ro-RO" sz="4400" b="1" dirty="0">
                <a:solidFill>
                  <a:schemeClr val="accent6">
                    <a:lumMod val="75000"/>
                  </a:schemeClr>
                </a:solidFill>
                <a:latin typeface="Arial" panose="020B0604020202020204" pitchFamily="34" charset="0"/>
                <a:cs typeface="Arial" panose="020B0604020202020204" pitchFamily="34" charset="0"/>
              </a:rPr>
              <a:t>:</a:t>
            </a:r>
            <a:br>
              <a:rPr lang="ro-RO" sz="4400" b="1" dirty="0">
                <a:solidFill>
                  <a:schemeClr val="accent6">
                    <a:lumMod val="75000"/>
                  </a:schemeClr>
                </a:solidFill>
                <a:latin typeface="Arial" panose="020B0604020202020204" pitchFamily="34" charset="0"/>
                <a:cs typeface="Arial" panose="020B0604020202020204" pitchFamily="34" charset="0"/>
              </a:rPr>
            </a:br>
            <a:br>
              <a:rPr lang="ro-RO" sz="4400" b="1" dirty="0">
                <a:solidFill>
                  <a:schemeClr val="accent6">
                    <a:lumMod val="75000"/>
                  </a:schemeClr>
                </a:solidFill>
                <a:latin typeface="Arial" panose="020B0604020202020204" pitchFamily="34" charset="0"/>
                <a:cs typeface="Arial" panose="020B0604020202020204" pitchFamily="34" charset="0"/>
              </a:rPr>
            </a:br>
            <a:br>
              <a:rPr lang="ro-RO" sz="4400" b="1" dirty="0">
                <a:solidFill>
                  <a:schemeClr val="accent6">
                    <a:lumMod val="75000"/>
                  </a:schemeClr>
                </a:solidFill>
                <a:latin typeface="Arial" panose="020B0604020202020204" pitchFamily="34" charset="0"/>
                <a:cs typeface="Arial" panose="020B0604020202020204" pitchFamily="34" charset="0"/>
              </a:rPr>
            </a:br>
            <a:r>
              <a:rPr lang="en-US" sz="4400" b="1" dirty="0">
                <a:solidFill>
                  <a:schemeClr val="accent6">
                    <a:lumMod val="75000"/>
                  </a:schemeClr>
                </a:solidFill>
                <a:latin typeface="Arial" panose="020B0604020202020204" pitchFamily="34" charset="0"/>
                <a:cs typeface="Arial" panose="020B0604020202020204" pitchFamily="34" charset="0"/>
              </a:rPr>
              <a:t>“</a:t>
            </a:r>
            <a:r>
              <a:rPr lang="it-IT" sz="4400" b="1" dirty="0">
                <a:solidFill>
                  <a:schemeClr val="accent6">
                    <a:lumMod val="75000"/>
                  </a:schemeClr>
                </a:solidFill>
                <a:latin typeface="Arial" panose="020B0604020202020204" pitchFamily="34" charset="0"/>
                <a:cs typeface="Arial" panose="020B0604020202020204" pitchFamily="34" charset="0"/>
              </a:rPr>
              <a:t>A </a:t>
            </a:r>
            <a:r>
              <a:rPr lang="en-US" sz="4400" b="1" dirty="0">
                <a:solidFill>
                  <a:schemeClr val="accent6">
                    <a:lumMod val="75000"/>
                  </a:schemeClr>
                </a:solidFill>
                <a:latin typeface="Arial" panose="020B0604020202020204" pitchFamily="34" charset="0"/>
                <a:cs typeface="Arial" panose="020B0604020202020204" pitchFamily="34" charset="0"/>
              </a:rPr>
              <a:t>school open to art</a:t>
            </a:r>
            <a:r>
              <a:rPr lang="ro-RO" sz="4400" b="1" dirty="0">
                <a:solidFill>
                  <a:schemeClr val="accent6">
                    <a:lumMod val="75000"/>
                  </a:schemeClr>
                </a:solidFill>
                <a:latin typeface="Arial" panose="020B0604020202020204" pitchFamily="34" charset="0"/>
                <a:cs typeface="Arial" panose="020B0604020202020204" pitchFamily="34" charset="0"/>
              </a:rPr>
              <a:t>, </a:t>
            </a:r>
            <a:r>
              <a:rPr lang="en-US" sz="4400" b="1" dirty="0">
                <a:solidFill>
                  <a:schemeClr val="accent6">
                    <a:lumMod val="75000"/>
                  </a:schemeClr>
                </a:solidFill>
                <a:latin typeface="Arial" panose="020B0604020202020204" pitchFamily="34" charset="0"/>
                <a:cs typeface="Arial" panose="020B0604020202020204" pitchFamily="34" charset="0"/>
              </a:rPr>
              <a:t>with</a:t>
            </a:r>
            <a:r>
              <a:rPr lang="ro-RO" sz="4400" b="1" dirty="0">
                <a:solidFill>
                  <a:schemeClr val="accent6">
                    <a:lumMod val="75000"/>
                  </a:schemeClr>
                </a:solidFill>
                <a:latin typeface="Arial" panose="020B0604020202020204" pitchFamily="34" charset="0"/>
                <a:cs typeface="Arial" panose="020B0604020202020204" pitchFamily="34" charset="0"/>
              </a:rPr>
              <a:t> </a:t>
            </a:r>
            <a:r>
              <a:rPr lang="ro-RO" sz="4400" b="1" dirty="0" err="1">
                <a:solidFill>
                  <a:schemeClr val="accent6">
                    <a:lumMod val="75000"/>
                  </a:schemeClr>
                </a:solidFill>
                <a:latin typeface="Arial" panose="020B0604020202020204" pitchFamily="34" charset="0"/>
                <a:cs typeface="Arial" panose="020B0604020202020204" pitchFamily="34" charset="0"/>
              </a:rPr>
              <a:t>art</a:t>
            </a:r>
            <a:r>
              <a:rPr lang="ro-RO" sz="4400" b="1" dirty="0">
                <a:solidFill>
                  <a:schemeClr val="accent6">
                    <a:lumMod val="75000"/>
                  </a:schemeClr>
                </a:solidFill>
                <a:latin typeface="Arial" panose="020B0604020202020204" pitchFamily="34" charset="0"/>
                <a:cs typeface="Arial" panose="020B0604020202020204" pitchFamily="34" charset="0"/>
              </a:rPr>
              <a:t>, </a:t>
            </a:r>
            <a:r>
              <a:rPr lang="en-US" sz="4400" b="1" dirty="0">
                <a:solidFill>
                  <a:schemeClr val="accent6">
                    <a:lumMod val="75000"/>
                  </a:schemeClr>
                </a:solidFill>
                <a:latin typeface="Arial" panose="020B0604020202020204" pitchFamily="34" charset="0"/>
                <a:cs typeface="Arial" panose="020B0604020202020204" pitchFamily="34" charset="0"/>
              </a:rPr>
              <a:t>through</a:t>
            </a:r>
            <a:r>
              <a:rPr lang="ro-RO" sz="4400" b="1" dirty="0">
                <a:solidFill>
                  <a:schemeClr val="accent6">
                    <a:lumMod val="75000"/>
                  </a:schemeClr>
                </a:solidFill>
                <a:latin typeface="Arial" panose="020B0604020202020204" pitchFamily="34" charset="0"/>
                <a:cs typeface="Arial" panose="020B0604020202020204" pitchFamily="34" charset="0"/>
              </a:rPr>
              <a:t> </a:t>
            </a:r>
            <a:r>
              <a:rPr lang="ro-RO" sz="4400" b="1" dirty="0" err="1">
                <a:solidFill>
                  <a:schemeClr val="accent6">
                    <a:lumMod val="75000"/>
                  </a:schemeClr>
                </a:solidFill>
                <a:latin typeface="Arial" panose="020B0604020202020204" pitchFamily="34" charset="0"/>
                <a:cs typeface="Arial" panose="020B0604020202020204" pitchFamily="34" charset="0"/>
              </a:rPr>
              <a:t>art</a:t>
            </a:r>
            <a:r>
              <a:rPr lang="it-IT" sz="4400" b="1" dirty="0">
                <a:solidFill>
                  <a:schemeClr val="accent6">
                    <a:lumMod val="75000"/>
                  </a:schemeClr>
                </a:solidFill>
                <a:latin typeface="Arial" panose="020B0604020202020204" pitchFamily="34" charset="0"/>
                <a:cs typeface="Arial" panose="020B0604020202020204" pitchFamily="34" charset="0"/>
              </a:rPr>
              <a:t>”</a:t>
            </a:r>
            <a:br>
              <a:rPr lang="ro-RO" dirty="0">
                <a:solidFill>
                  <a:schemeClr val="accent6">
                    <a:lumMod val="75000"/>
                  </a:schemeClr>
                </a:solidFill>
                <a:latin typeface="Arial" panose="020B0604020202020204" pitchFamily="34" charset="0"/>
                <a:cs typeface="Arial" panose="020B0604020202020204" pitchFamily="34" charset="0"/>
              </a:rPr>
            </a:br>
            <a:endParaRPr lang="ro-RO" dirty="0">
              <a:solidFill>
                <a:schemeClr val="accent6">
                  <a:lumMod val="75000"/>
                </a:schemeClr>
              </a:solidFill>
              <a:latin typeface="Arial" panose="020B0604020202020204" pitchFamily="34" charset="0"/>
              <a:cs typeface="Arial" panose="020B0604020202020204" pitchFamily="34" charset="0"/>
            </a:endParaRPr>
          </a:p>
        </p:txBody>
      </p:sp>
      <p:pic>
        <p:nvPicPr>
          <p:cNvPr id="4" name="Picture 5"/>
          <p:cNvPicPr>
            <a:picLocks noChangeAspect="1" noChangeArrowheads="1"/>
          </p:cNvPicPr>
          <p:nvPr/>
        </p:nvPicPr>
        <p:blipFill>
          <a:blip r:embed="rId2" cstate="print"/>
          <a:srcRect/>
          <a:stretch>
            <a:fillRect/>
          </a:stretch>
        </p:blipFill>
        <p:spPr bwMode="auto">
          <a:xfrm>
            <a:off x="6588224" y="1268760"/>
            <a:ext cx="1500188" cy="1501775"/>
          </a:xfrm>
          <a:prstGeom prst="rect">
            <a:avLst/>
          </a:prstGeom>
          <a:noFill/>
          <a:ln w="9525">
            <a:noFill/>
            <a:miter lim="800000"/>
            <a:headEnd/>
            <a:tailEnd/>
          </a:ln>
        </p:spPr>
      </p:pic>
    </p:spTree>
    <p:extLst>
      <p:ext uri="{BB962C8B-B14F-4D97-AF65-F5344CB8AC3E}">
        <p14:creationId xmlns:p14="http://schemas.microsoft.com/office/powerpoint/2010/main" val="1038756646"/>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20" y="285728"/>
            <a:ext cx="8572560" cy="6215106"/>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472" y="285728"/>
            <a:ext cx="7901014" cy="857256"/>
          </a:xfrm>
        </p:spPr>
        <p:txBody>
          <a:bodyPr rtlCol="0">
            <a:normAutofit/>
          </a:bodyPr>
          <a:lstStyle/>
          <a:p>
            <a:pPr eaLnBrk="1" fontAlgn="auto" hangingPunct="1">
              <a:spcAft>
                <a:spcPts val="0"/>
              </a:spcAft>
              <a:defRPr/>
            </a:pPr>
            <a:r>
              <a:rPr lang="en-US" sz="3000" b="1" dirty="0">
                <a:effectLst>
                  <a:outerShdw blurRad="38100" dist="38100" dir="2700000" algn="tl">
                    <a:srgbClr val="C0C0C0"/>
                  </a:outerShdw>
                </a:effectLst>
                <a:latin typeface="Times New Roman" pitchFamily="18" charset="0"/>
                <a:cs typeface="Times New Roman" pitchFamily="18" charset="0"/>
              </a:rPr>
              <a:t>A Short History of  High School of  Art Sibiu</a:t>
            </a:r>
            <a:endParaRPr lang="en-US" sz="3000" dirty="0">
              <a:latin typeface="Times New Roman" pitchFamily="18" charset="0"/>
              <a:cs typeface="Times New Roman" pitchFamily="18" charset="0"/>
            </a:endParaRPr>
          </a:p>
        </p:txBody>
      </p:sp>
      <p:sp>
        <p:nvSpPr>
          <p:cNvPr id="4099" name="Content Placeholder 2"/>
          <p:cNvSpPr>
            <a:spLocks noGrp="1"/>
          </p:cNvSpPr>
          <p:nvPr>
            <p:ph idx="1"/>
          </p:nvPr>
        </p:nvSpPr>
        <p:spPr>
          <a:xfrm>
            <a:off x="285720" y="1071546"/>
            <a:ext cx="8229600" cy="5214974"/>
          </a:xfrm>
        </p:spPr>
        <p:txBody>
          <a:bodyPr>
            <a:normAutofit/>
          </a:bodyPr>
          <a:lstStyle/>
          <a:p>
            <a:pPr indent="0" algn="just" eaLnBrk="1" hangingPunct="1">
              <a:spcBef>
                <a:spcPts val="600"/>
              </a:spcBef>
            </a:pPr>
            <a:r>
              <a:rPr lang="ro-RO" sz="1800" b="1" dirty="0">
                <a:latin typeface="Times New Roman" pitchFamily="18" charset="0"/>
                <a:cs typeface="Times New Roman" pitchFamily="18" charset="0"/>
              </a:rPr>
              <a:t>1</a:t>
            </a:r>
            <a:r>
              <a:rPr lang="en-US" sz="1800" b="1" dirty="0" err="1">
                <a:latin typeface="Times New Roman" pitchFamily="18" charset="0"/>
                <a:cs typeface="Times New Roman" pitchFamily="18" charset="0"/>
              </a:rPr>
              <a:t>st</a:t>
            </a:r>
            <a:r>
              <a:rPr lang="ro-RO" sz="1800" b="1" dirty="0">
                <a:latin typeface="Times New Roman" pitchFamily="18" charset="0"/>
                <a:cs typeface="Times New Roman" pitchFamily="18" charset="0"/>
              </a:rPr>
              <a:t> </a:t>
            </a:r>
            <a:r>
              <a:rPr lang="ro-RO" sz="1800" b="1" dirty="0" err="1">
                <a:latin typeface="Times New Roman" pitchFamily="18" charset="0"/>
                <a:cs typeface="Times New Roman" pitchFamily="18" charset="0"/>
              </a:rPr>
              <a:t>Septemb</a:t>
            </a:r>
            <a:r>
              <a:rPr lang="en-US" sz="1800" b="1" dirty="0" err="1">
                <a:latin typeface="Times New Roman" pitchFamily="18" charset="0"/>
                <a:cs typeface="Times New Roman" pitchFamily="18" charset="0"/>
              </a:rPr>
              <a:t>er</a:t>
            </a:r>
            <a:r>
              <a:rPr lang="ro-RO" sz="1800" b="1" dirty="0">
                <a:latin typeface="Times New Roman" pitchFamily="18" charset="0"/>
                <a:cs typeface="Times New Roman" pitchFamily="18" charset="0"/>
              </a:rPr>
              <a:t> 1957-</a:t>
            </a:r>
            <a:r>
              <a:rPr lang="en-US" sz="1800" b="1" dirty="0">
                <a:latin typeface="Times New Roman" pitchFamily="18" charset="0"/>
                <a:cs typeface="Times New Roman" pitchFamily="18" charset="0"/>
              </a:rPr>
              <a:t> </a:t>
            </a:r>
            <a:r>
              <a:rPr lang="en-US" sz="1800" dirty="0">
                <a:latin typeface="Times New Roman" pitchFamily="18" charset="0"/>
                <a:cs typeface="Times New Roman" pitchFamily="18" charset="0"/>
              </a:rPr>
              <a:t>was founded </a:t>
            </a:r>
            <a:r>
              <a:rPr lang="en-US" sz="1800" b="1" i="1" dirty="0">
                <a:latin typeface="Times New Roman" pitchFamily="18" charset="0"/>
                <a:cs typeface="Times New Roman" pitchFamily="18" charset="0"/>
              </a:rPr>
              <a:t>“The School of</a:t>
            </a:r>
            <a:r>
              <a:rPr lang="ro-RO" sz="1800" b="1" i="1" dirty="0">
                <a:latin typeface="Times New Roman" pitchFamily="18" charset="0"/>
                <a:cs typeface="Times New Roman" pitchFamily="18" charset="0"/>
              </a:rPr>
              <a:t> </a:t>
            </a:r>
            <a:r>
              <a:rPr lang="ro-RO" sz="1800" b="1" i="1" dirty="0" err="1">
                <a:latin typeface="Times New Roman" pitchFamily="18" charset="0"/>
                <a:cs typeface="Times New Roman" pitchFamily="18" charset="0"/>
              </a:rPr>
              <a:t>Art</a:t>
            </a:r>
            <a:r>
              <a:rPr lang="ro-RO" sz="1800" b="1" i="1" dirty="0">
                <a:latin typeface="Times New Roman" pitchFamily="18" charset="0"/>
                <a:cs typeface="Times New Roman" pitchFamily="18" charset="0"/>
              </a:rPr>
              <a:t>”</a:t>
            </a:r>
            <a:r>
              <a:rPr lang="ro-RO" sz="1800" i="1" dirty="0">
                <a:latin typeface="Times New Roman" pitchFamily="18" charset="0"/>
                <a:cs typeface="Times New Roman" pitchFamily="18" charset="0"/>
              </a:rPr>
              <a:t> </a:t>
            </a:r>
            <a:r>
              <a:rPr lang="en-US" sz="1800" i="1" dirty="0">
                <a:latin typeface="Times New Roman" pitchFamily="18" charset="0"/>
                <a:cs typeface="Times New Roman" pitchFamily="18" charset="0"/>
              </a:rPr>
              <a:t>Sibiu</a:t>
            </a:r>
            <a:r>
              <a:rPr lang="ro-RO" sz="1800" dirty="0">
                <a:latin typeface="Times New Roman" pitchFamily="18" charset="0"/>
                <a:cs typeface="Times New Roman" pitchFamily="18" charset="0"/>
              </a:rPr>
              <a:t> </a:t>
            </a:r>
            <a:r>
              <a:rPr lang="en-US" sz="1800" dirty="0">
                <a:latin typeface="Times New Roman" pitchFamily="18" charset="0"/>
                <a:cs typeface="Times New Roman" pitchFamily="18" charset="0"/>
              </a:rPr>
              <a:t>whose name changed</a:t>
            </a:r>
            <a:r>
              <a:rPr lang="ro-RO" sz="1800" dirty="0">
                <a:latin typeface="Times New Roman" pitchFamily="18" charset="0"/>
                <a:cs typeface="Times New Roman" pitchFamily="18" charset="0"/>
              </a:rPr>
              <a:t> </a:t>
            </a:r>
            <a:r>
              <a:rPr lang="en-US" sz="1800" dirty="0">
                <a:latin typeface="Times New Roman" pitchFamily="18" charset="0"/>
                <a:cs typeface="Times New Roman" pitchFamily="18" charset="0"/>
              </a:rPr>
              <a:t>in</a:t>
            </a:r>
            <a:r>
              <a:rPr lang="ro-RO" sz="1800" dirty="0">
                <a:latin typeface="Times New Roman" pitchFamily="18" charset="0"/>
                <a:cs typeface="Times New Roman" pitchFamily="18" charset="0"/>
              </a:rPr>
              <a:t> </a:t>
            </a:r>
            <a:r>
              <a:rPr lang="en-US" sz="1800" b="1" i="1" dirty="0">
                <a:latin typeface="Times New Roman" pitchFamily="18" charset="0"/>
                <a:cs typeface="Times New Roman" pitchFamily="18" charset="0"/>
              </a:rPr>
              <a:t>“</a:t>
            </a:r>
            <a:r>
              <a:rPr lang="ro-RO" sz="1800" b="1" i="1" dirty="0">
                <a:latin typeface="Times New Roman" pitchFamily="18" charset="0"/>
                <a:cs typeface="Times New Roman" pitchFamily="18" charset="0"/>
              </a:rPr>
              <a:t>7 </a:t>
            </a:r>
            <a:r>
              <a:rPr lang="en-US" sz="1800" b="1" i="1" dirty="0">
                <a:latin typeface="Times New Roman" pitchFamily="18" charset="0"/>
                <a:cs typeface="Times New Roman" pitchFamily="18" charset="0"/>
              </a:rPr>
              <a:t>Years Music School</a:t>
            </a:r>
            <a:r>
              <a:rPr lang="ro-RO" sz="1800" b="1" i="1" dirty="0">
                <a:latin typeface="Times New Roman" pitchFamily="18" charset="0"/>
                <a:cs typeface="Times New Roman" pitchFamily="18" charset="0"/>
              </a:rPr>
              <a:t>”</a:t>
            </a:r>
            <a:r>
              <a:rPr lang="ro-RO" sz="1800" dirty="0">
                <a:latin typeface="Times New Roman" pitchFamily="18" charset="0"/>
                <a:cs typeface="Times New Roman" pitchFamily="18" charset="0"/>
              </a:rPr>
              <a:t>; </a:t>
            </a:r>
            <a:r>
              <a:rPr lang="en-US" sz="1800" dirty="0">
                <a:latin typeface="Times New Roman" pitchFamily="18" charset="0"/>
                <a:cs typeface="Times New Roman" pitchFamily="18" charset="0"/>
              </a:rPr>
              <a:t>it functioned as a Music Section</a:t>
            </a:r>
            <a:r>
              <a:rPr lang="ro-RO" sz="1800" dirty="0">
                <a:latin typeface="Times New Roman" pitchFamily="18" charset="0"/>
                <a:cs typeface="Times New Roman" pitchFamily="18" charset="0"/>
              </a:rPr>
              <a:t> </a:t>
            </a:r>
            <a:r>
              <a:rPr lang="en-US" sz="1800" i="1" dirty="0">
                <a:latin typeface="Times New Roman" pitchFamily="18" charset="0"/>
                <a:cs typeface="Times New Roman" pitchFamily="18" charset="0"/>
              </a:rPr>
              <a:t>with an external school </a:t>
            </a:r>
            <a:r>
              <a:rPr lang="en-US" sz="1800" i="1" dirty="0" err="1">
                <a:latin typeface="Times New Roman" pitchFamily="18" charset="0"/>
                <a:cs typeface="Times New Roman" pitchFamily="18" charset="0"/>
              </a:rPr>
              <a:t>programme</a:t>
            </a:r>
            <a:endParaRPr lang="en-US" sz="1800" dirty="0">
              <a:latin typeface="Times New Roman" pitchFamily="18" charset="0"/>
              <a:cs typeface="Times New Roman" pitchFamily="18" charset="0"/>
            </a:endParaRPr>
          </a:p>
          <a:p>
            <a:pPr indent="0" algn="just" eaLnBrk="1" hangingPunct="1">
              <a:spcBef>
                <a:spcPts val="600"/>
              </a:spcBef>
            </a:pPr>
            <a:r>
              <a:rPr lang="ro-RO" sz="1800" b="1" dirty="0">
                <a:latin typeface="Times New Roman" pitchFamily="18" charset="0"/>
                <a:cs typeface="Times New Roman" pitchFamily="18" charset="0"/>
              </a:rPr>
              <a:t>1</a:t>
            </a:r>
            <a:r>
              <a:rPr lang="en-US" sz="1800" b="1" dirty="0" err="1">
                <a:latin typeface="Times New Roman" pitchFamily="18" charset="0"/>
                <a:cs typeface="Times New Roman" pitchFamily="18" charset="0"/>
              </a:rPr>
              <a:t>st</a:t>
            </a:r>
            <a:r>
              <a:rPr lang="ro-RO" sz="1800" b="1" dirty="0">
                <a:latin typeface="Times New Roman" pitchFamily="18" charset="0"/>
                <a:cs typeface="Times New Roman" pitchFamily="18" charset="0"/>
              </a:rPr>
              <a:t> </a:t>
            </a:r>
            <a:r>
              <a:rPr lang="ro-RO" sz="1800" b="1" dirty="0" err="1">
                <a:latin typeface="Times New Roman" pitchFamily="18" charset="0"/>
                <a:cs typeface="Times New Roman" pitchFamily="18" charset="0"/>
              </a:rPr>
              <a:t>Septemb</a:t>
            </a:r>
            <a:r>
              <a:rPr lang="en-US" sz="1800" b="1" dirty="0" err="1">
                <a:latin typeface="Times New Roman" pitchFamily="18" charset="0"/>
                <a:cs typeface="Times New Roman" pitchFamily="18" charset="0"/>
              </a:rPr>
              <a:t>er</a:t>
            </a:r>
            <a:r>
              <a:rPr lang="ro-RO" sz="1800" b="1" dirty="0">
                <a:latin typeface="Times New Roman" pitchFamily="18" charset="0"/>
                <a:cs typeface="Times New Roman" pitchFamily="18" charset="0"/>
              </a:rPr>
              <a:t> 1964</a:t>
            </a:r>
            <a:r>
              <a:rPr lang="en-US" sz="1800" b="1" dirty="0">
                <a:latin typeface="Times New Roman" pitchFamily="18" charset="0"/>
                <a:cs typeface="Times New Roman" pitchFamily="18" charset="0"/>
              </a:rPr>
              <a:t> - </a:t>
            </a:r>
            <a:r>
              <a:rPr lang="en-US" sz="1800" dirty="0">
                <a:latin typeface="Times New Roman" pitchFamily="18" charset="0"/>
                <a:cs typeface="Times New Roman" pitchFamily="18" charset="0"/>
              </a:rPr>
              <a:t>was created</a:t>
            </a:r>
            <a:r>
              <a:rPr lang="ro-RO" sz="1800" dirty="0">
                <a:latin typeface="Times New Roman" pitchFamily="18" charset="0"/>
                <a:cs typeface="Times New Roman" pitchFamily="18" charset="0"/>
              </a:rPr>
              <a:t> </a:t>
            </a:r>
            <a:r>
              <a:rPr lang="en-US" sz="1800" dirty="0">
                <a:latin typeface="Times New Roman" pitchFamily="18" charset="0"/>
                <a:cs typeface="Times New Roman" pitchFamily="18" charset="0"/>
              </a:rPr>
              <a:t>The Visual Arts and Music Integrated </a:t>
            </a:r>
            <a:r>
              <a:rPr lang="en-US" sz="1800" dirty="0" err="1">
                <a:latin typeface="Times New Roman" pitchFamily="18" charset="0"/>
                <a:cs typeface="Times New Roman" pitchFamily="18" charset="0"/>
              </a:rPr>
              <a:t>Programme</a:t>
            </a:r>
            <a:r>
              <a:rPr lang="en-US" sz="1800" i="1" dirty="0">
                <a:latin typeface="Times New Roman" pitchFamily="18" charset="0"/>
                <a:cs typeface="Times New Roman" pitchFamily="18" charset="0"/>
              </a:rPr>
              <a:t> </a:t>
            </a:r>
            <a:r>
              <a:rPr lang="en-US" sz="1800" dirty="0">
                <a:latin typeface="Times New Roman" pitchFamily="18" charset="0"/>
                <a:cs typeface="Times New Roman" pitchFamily="18" charset="0"/>
              </a:rPr>
              <a:t>for</a:t>
            </a:r>
            <a:r>
              <a:rPr lang="ro-RO" sz="1800" dirty="0">
                <a:latin typeface="Times New Roman" pitchFamily="18" charset="0"/>
                <a:cs typeface="Times New Roman" pitchFamily="18" charset="0"/>
              </a:rPr>
              <a:t> V-VIII</a:t>
            </a:r>
            <a:r>
              <a:rPr lang="en-US" sz="1800" dirty="0">
                <a:latin typeface="Times New Roman" pitchFamily="18" charset="0"/>
                <a:cs typeface="Times New Roman" pitchFamily="18" charset="0"/>
              </a:rPr>
              <a:t> grades</a:t>
            </a:r>
            <a:r>
              <a:rPr lang="ro-RO" sz="1800" dirty="0">
                <a:latin typeface="Times New Roman" pitchFamily="18" charset="0"/>
                <a:cs typeface="Times New Roman" pitchFamily="18" charset="0"/>
              </a:rPr>
              <a:t>; </a:t>
            </a:r>
            <a:r>
              <a:rPr lang="en-US" sz="1800" dirty="0">
                <a:latin typeface="Times New Roman" pitchFamily="18" charset="0"/>
                <a:cs typeface="Times New Roman" pitchFamily="18" charset="0"/>
              </a:rPr>
              <a:t>the external school music </a:t>
            </a:r>
            <a:r>
              <a:rPr lang="en-US" sz="1800" dirty="0" err="1">
                <a:latin typeface="Times New Roman" pitchFamily="18" charset="0"/>
                <a:cs typeface="Times New Roman" pitchFamily="18" charset="0"/>
              </a:rPr>
              <a:t>programme</a:t>
            </a:r>
            <a:r>
              <a:rPr lang="en-US" sz="1800" dirty="0">
                <a:latin typeface="Times New Roman" pitchFamily="18" charset="0"/>
                <a:cs typeface="Times New Roman" pitchFamily="18" charset="0"/>
              </a:rPr>
              <a:t> continued for</a:t>
            </a:r>
            <a:r>
              <a:rPr lang="ro-RO" sz="1800" dirty="0">
                <a:latin typeface="Times New Roman" pitchFamily="18" charset="0"/>
                <a:cs typeface="Times New Roman" pitchFamily="18" charset="0"/>
              </a:rPr>
              <a:t> I-IV</a:t>
            </a:r>
            <a:r>
              <a:rPr lang="en-US" sz="1800" dirty="0">
                <a:latin typeface="Times New Roman" pitchFamily="18" charset="0"/>
                <a:cs typeface="Times New Roman" pitchFamily="18" charset="0"/>
              </a:rPr>
              <a:t> grades</a:t>
            </a:r>
          </a:p>
          <a:p>
            <a:pPr indent="0" algn="just" eaLnBrk="1" hangingPunct="1">
              <a:spcBef>
                <a:spcPts val="600"/>
              </a:spcBef>
            </a:pPr>
            <a:r>
              <a:rPr lang="en-US" sz="1800" b="1" dirty="0">
                <a:latin typeface="Times New Roman" pitchFamily="18" charset="0"/>
                <a:cs typeface="Times New Roman" pitchFamily="18" charset="0"/>
              </a:rPr>
              <a:t>June</a:t>
            </a:r>
            <a:r>
              <a:rPr lang="ro-RO" sz="1800" b="1" dirty="0">
                <a:latin typeface="Times New Roman" pitchFamily="18" charset="0"/>
                <a:cs typeface="Times New Roman" pitchFamily="18" charset="0"/>
              </a:rPr>
              <a:t> 1965- </a:t>
            </a:r>
            <a:r>
              <a:rPr lang="en-US" sz="1800" dirty="0">
                <a:latin typeface="Times New Roman" pitchFamily="18" charset="0"/>
                <a:cs typeface="Times New Roman" pitchFamily="18" charset="0"/>
              </a:rPr>
              <a:t>first exam session for 9</a:t>
            </a:r>
            <a:r>
              <a:rPr lang="en-US" sz="1800" baseline="30000" dirty="0">
                <a:latin typeface="Times New Roman" pitchFamily="18" charset="0"/>
                <a:cs typeface="Times New Roman" pitchFamily="18" charset="0"/>
              </a:rPr>
              <a:t>th</a:t>
            </a:r>
            <a:r>
              <a:rPr lang="en-US" sz="1800" dirty="0">
                <a:latin typeface="Times New Roman" pitchFamily="18" charset="0"/>
                <a:cs typeface="Times New Roman" pitchFamily="18" charset="0"/>
              </a:rPr>
              <a:t> grade</a:t>
            </a:r>
            <a:r>
              <a:rPr lang="ro-RO" sz="1800" dirty="0">
                <a:latin typeface="Times New Roman" pitchFamily="18" charset="0"/>
                <a:cs typeface="Times New Roman" pitchFamily="18" charset="0"/>
              </a:rPr>
              <a:t>  – </a:t>
            </a:r>
            <a:r>
              <a:rPr lang="en-US" sz="1800" dirty="0">
                <a:latin typeface="Times New Roman" pitchFamily="18" charset="0"/>
                <a:cs typeface="Times New Roman" pitchFamily="18" charset="0"/>
              </a:rPr>
              <a:t>music field</a:t>
            </a:r>
          </a:p>
          <a:p>
            <a:pPr indent="0" algn="just" eaLnBrk="1" hangingPunct="1">
              <a:spcBef>
                <a:spcPts val="600"/>
              </a:spcBef>
            </a:pPr>
            <a:r>
              <a:rPr lang="en-US" sz="1800" dirty="0">
                <a:latin typeface="Times New Roman" pitchFamily="18" charset="0"/>
                <a:cs typeface="Times New Roman" pitchFamily="18" charset="0"/>
              </a:rPr>
              <a:t>The school name changed into </a:t>
            </a:r>
            <a:r>
              <a:rPr lang="ro-RO" sz="1800" dirty="0">
                <a:latin typeface="Times New Roman" pitchFamily="18" charset="0"/>
                <a:cs typeface="Times New Roman" pitchFamily="18" charset="0"/>
              </a:rPr>
              <a:t> </a:t>
            </a:r>
            <a:r>
              <a:rPr lang="en-US" sz="1800" b="1" dirty="0">
                <a:latin typeface="Times New Roman" pitchFamily="18" charset="0"/>
                <a:cs typeface="Times New Roman" pitchFamily="18" charset="0"/>
              </a:rPr>
              <a:t>“</a:t>
            </a:r>
            <a:r>
              <a:rPr lang="en-US" sz="1800" b="1" i="1" dirty="0">
                <a:latin typeface="Times New Roman" pitchFamily="18" charset="0"/>
                <a:cs typeface="Times New Roman" pitchFamily="18" charset="0"/>
              </a:rPr>
              <a:t>High School of</a:t>
            </a:r>
            <a:r>
              <a:rPr lang="ro-RO" sz="1800" b="1" i="1" dirty="0">
                <a:latin typeface="Times New Roman" pitchFamily="18" charset="0"/>
                <a:cs typeface="Times New Roman" pitchFamily="18" charset="0"/>
              </a:rPr>
              <a:t> Mu</a:t>
            </a:r>
            <a:r>
              <a:rPr lang="en-US" sz="1800" b="1" i="1" dirty="0">
                <a:latin typeface="Times New Roman" pitchFamily="18" charset="0"/>
                <a:cs typeface="Times New Roman" pitchFamily="18" charset="0"/>
              </a:rPr>
              <a:t>sic and Visual Arts</a:t>
            </a:r>
            <a:r>
              <a:rPr lang="ro-RO" sz="1800" b="1" i="1" dirty="0">
                <a:latin typeface="Times New Roman" pitchFamily="18" charset="0"/>
                <a:cs typeface="Times New Roman" pitchFamily="18" charset="0"/>
              </a:rPr>
              <a:t> Sibiu”</a:t>
            </a:r>
            <a:endParaRPr lang="en-US" sz="1800" b="1" dirty="0">
              <a:latin typeface="Times New Roman" pitchFamily="18" charset="0"/>
              <a:cs typeface="Times New Roman" pitchFamily="18" charset="0"/>
            </a:endParaRPr>
          </a:p>
          <a:p>
            <a:pPr indent="0" algn="just">
              <a:spcBef>
                <a:spcPts val="600"/>
              </a:spcBef>
            </a:pPr>
            <a:r>
              <a:rPr lang="en-US" sz="1800" b="1" dirty="0">
                <a:latin typeface="Times New Roman" pitchFamily="18" charset="0"/>
                <a:cs typeface="Times New Roman" pitchFamily="18" charset="0"/>
              </a:rPr>
              <a:t>June </a:t>
            </a:r>
            <a:r>
              <a:rPr lang="ro-RO" sz="1800" b="1" dirty="0">
                <a:latin typeface="Times New Roman" pitchFamily="18" charset="0"/>
                <a:cs typeface="Times New Roman" pitchFamily="18" charset="0"/>
              </a:rPr>
              <a:t>1966-</a:t>
            </a:r>
            <a:r>
              <a:rPr lang="en-US" sz="1800" dirty="0">
                <a:latin typeface="Times New Roman" pitchFamily="18" charset="0"/>
                <a:cs typeface="Times New Roman" pitchFamily="18" charset="0"/>
              </a:rPr>
              <a:t> first exam session for 9</a:t>
            </a:r>
            <a:r>
              <a:rPr lang="en-US" sz="1800" baseline="30000" dirty="0">
                <a:latin typeface="Times New Roman" pitchFamily="18" charset="0"/>
                <a:cs typeface="Times New Roman" pitchFamily="18" charset="0"/>
              </a:rPr>
              <a:t>th</a:t>
            </a:r>
            <a:r>
              <a:rPr lang="en-US" sz="1800" dirty="0">
                <a:latin typeface="Times New Roman" pitchFamily="18" charset="0"/>
                <a:cs typeface="Times New Roman" pitchFamily="18" charset="0"/>
              </a:rPr>
              <a:t> grade</a:t>
            </a:r>
            <a:r>
              <a:rPr lang="ro-RO" sz="1800" dirty="0">
                <a:latin typeface="Times New Roman" pitchFamily="18" charset="0"/>
                <a:cs typeface="Times New Roman" pitchFamily="18" charset="0"/>
              </a:rPr>
              <a:t> – </a:t>
            </a:r>
            <a:r>
              <a:rPr lang="en-US" sz="1800" dirty="0">
                <a:latin typeface="Times New Roman" pitchFamily="18" charset="0"/>
                <a:cs typeface="Times New Roman" pitchFamily="18" charset="0"/>
              </a:rPr>
              <a:t>visual arts field</a:t>
            </a:r>
            <a:endParaRPr lang="en-US" sz="1800" dirty="0">
              <a:solidFill>
                <a:schemeClr val="tx2"/>
              </a:solidFill>
              <a:latin typeface="Times New Roman" pitchFamily="18" charset="0"/>
              <a:cs typeface="Times New Roman" pitchFamily="18" charset="0"/>
            </a:endParaRPr>
          </a:p>
          <a:p>
            <a:pPr indent="0" algn="just" eaLnBrk="1" hangingPunct="1">
              <a:spcBef>
                <a:spcPts val="600"/>
              </a:spcBef>
            </a:pPr>
            <a:r>
              <a:rPr lang="en-US" sz="1800" b="1" dirty="0">
                <a:latin typeface="Times New Roman" pitchFamily="18" charset="0"/>
                <a:cs typeface="Times New Roman" pitchFamily="18" charset="0"/>
              </a:rPr>
              <a:t>J</a:t>
            </a:r>
            <a:r>
              <a:rPr lang="ro-RO" sz="1800" b="1" dirty="0">
                <a:latin typeface="Times New Roman" pitchFamily="18" charset="0"/>
                <a:cs typeface="Times New Roman" pitchFamily="18" charset="0"/>
              </a:rPr>
              <a:t>ul</a:t>
            </a:r>
            <a:r>
              <a:rPr lang="en-US" sz="1800" b="1" dirty="0">
                <a:latin typeface="Times New Roman" pitchFamily="18" charset="0"/>
                <a:cs typeface="Times New Roman" pitchFamily="18" charset="0"/>
              </a:rPr>
              <a:t>y</a:t>
            </a:r>
            <a:r>
              <a:rPr lang="ro-RO" sz="1800" b="1" dirty="0">
                <a:latin typeface="Times New Roman" pitchFamily="18" charset="0"/>
                <a:cs typeface="Times New Roman" pitchFamily="18" charset="0"/>
              </a:rPr>
              <a:t>  1969 –</a:t>
            </a:r>
            <a:r>
              <a:rPr lang="en-US" sz="1800" dirty="0">
                <a:latin typeface="Times New Roman" pitchFamily="18" charset="0"/>
                <a:cs typeface="Times New Roman" pitchFamily="18" charset="0"/>
              </a:rPr>
              <a:t> first graduate students </a:t>
            </a:r>
            <a:r>
              <a:rPr lang="ro-RO" sz="1800" dirty="0">
                <a:latin typeface="Times New Roman" pitchFamily="18" charset="0"/>
                <a:cs typeface="Times New Roman" pitchFamily="18" charset="0"/>
              </a:rPr>
              <a:t> – </a:t>
            </a:r>
            <a:r>
              <a:rPr lang="en-US" sz="1800" dirty="0">
                <a:latin typeface="Times New Roman" pitchFamily="18" charset="0"/>
                <a:cs typeface="Times New Roman" pitchFamily="18" charset="0"/>
              </a:rPr>
              <a:t>music field</a:t>
            </a:r>
          </a:p>
          <a:p>
            <a:pPr indent="0" algn="just" eaLnBrk="1" hangingPunct="1">
              <a:spcBef>
                <a:spcPts val="600"/>
              </a:spcBef>
            </a:pPr>
            <a:r>
              <a:rPr lang="en-US" sz="1800" b="1" dirty="0">
                <a:latin typeface="Times New Roman" pitchFamily="18" charset="0"/>
                <a:cs typeface="Times New Roman" pitchFamily="18" charset="0"/>
              </a:rPr>
              <a:t>July</a:t>
            </a:r>
            <a:r>
              <a:rPr lang="ro-RO" sz="1800" b="1" dirty="0">
                <a:latin typeface="Times New Roman" pitchFamily="18" charset="0"/>
                <a:cs typeface="Times New Roman" pitchFamily="18" charset="0"/>
              </a:rPr>
              <a:t> 1970 – </a:t>
            </a:r>
            <a:r>
              <a:rPr lang="en-US" sz="1800" dirty="0">
                <a:latin typeface="Times New Roman" pitchFamily="18" charset="0"/>
                <a:cs typeface="Times New Roman" pitchFamily="18" charset="0"/>
              </a:rPr>
              <a:t>graduates </a:t>
            </a:r>
            <a:r>
              <a:rPr lang="ro-RO" sz="1800" dirty="0">
                <a:latin typeface="Times New Roman" pitchFamily="18" charset="0"/>
                <a:cs typeface="Times New Roman" pitchFamily="18" charset="0"/>
              </a:rPr>
              <a:t>– </a:t>
            </a:r>
            <a:r>
              <a:rPr lang="en-US" sz="1800" dirty="0">
                <a:latin typeface="Times New Roman" pitchFamily="18" charset="0"/>
                <a:cs typeface="Times New Roman" pitchFamily="18" charset="0"/>
              </a:rPr>
              <a:t>both music and visual arts</a:t>
            </a:r>
          </a:p>
          <a:p>
            <a:pPr indent="0" algn="just" eaLnBrk="1" hangingPunct="1">
              <a:spcBef>
                <a:spcPts val="600"/>
              </a:spcBef>
            </a:pPr>
            <a:r>
              <a:rPr lang="en-US" sz="1800" b="1" dirty="0">
                <a:latin typeface="Times New Roman" pitchFamily="18" charset="0"/>
                <a:cs typeface="Times New Roman" pitchFamily="18" charset="0"/>
              </a:rPr>
              <a:t>July </a:t>
            </a:r>
            <a:r>
              <a:rPr lang="ro-RO" sz="1800" b="1" dirty="0">
                <a:latin typeface="Times New Roman" pitchFamily="18" charset="0"/>
                <a:cs typeface="Times New Roman" pitchFamily="18" charset="0"/>
              </a:rPr>
              <a:t>1978 </a:t>
            </a:r>
            <a:r>
              <a:rPr lang="ro-RO" sz="1800" dirty="0">
                <a:latin typeface="Times New Roman" pitchFamily="18" charset="0"/>
                <a:cs typeface="Times New Roman" pitchFamily="18" charset="0"/>
              </a:rPr>
              <a:t>– </a:t>
            </a:r>
            <a:r>
              <a:rPr lang="en-US" sz="1800" dirty="0">
                <a:latin typeface="Times New Roman" pitchFamily="18" charset="0"/>
                <a:cs typeface="Times New Roman" pitchFamily="18" charset="0"/>
              </a:rPr>
              <a:t>the last graduate students</a:t>
            </a:r>
            <a:r>
              <a:rPr lang="ro-RO" sz="1800" dirty="0">
                <a:latin typeface="Times New Roman" pitchFamily="18" charset="0"/>
                <a:cs typeface="Times New Roman" pitchFamily="18" charset="0"/>
              </a:rPr>
              <a:t>  – </a:t>
            </a:r>
            <a:r>
              <a:rPr lang="en-US" sz="1800" dirty="0">
                <a:latin typeface="Times New Roman" pitchFamily="18" charset="0"/>
                <a:cs typeface="Times New Roman" pitchFamily="18" charset="0"/>
              </a:rPr>
              <a:t>music and visual arts of</a:t>
            </a:r>
            <a:r>
              <a:rPr lang="ro-RO" sz="1800" dirty="0">
                <a:latin typeface="Times New Roman" pitchFamily="18" charset="0"/>
                <a:cs typeface="Times New Roman" pitchFamily="18" charset="0"/>
              </a:rPr>
              <a:t> </a:t>
            </a:r>
            <a:r>
              <a:rPr lang="en-US" sz="1800" i="1" dirty="0">
                <a:latin typeface="Times New Roman" pitchFamily="18" charset="0"/>
                <a:cs typeface="Times New Roman" pitchFamily="18" charset="0"/>
              </a:rPr>
              <a:t>High School of Music and Visual Arts Sibiu</a:t>
            </a:r>
            <a:r>
              <a:rPr lang="ro-RO" sz="1800" i="1" dirty="0">
                <a:latin typeface="Times New Roman" pitchFamily="18" charset="0"/>
                <a:cs typeface="Times New Roman" pitchFamily="18" charset="0"/>
              </a:rPr>
              <a:t> </a:t>
            </a:r>
            <a:endParaRPr lang="en-US" sz="1800" i="1" dirty="0">
              <a:latin typeface="Times New Roman" pitchFamily="18" charset="0"/>
              <a:cs typeface="Times New Roman" pitchFamily="18" charset="0"/>
            </a:endParaRPr>
          </a:p>
          <a:p>
            <a:pPr indent="0" algn="just">
              <a:spcBef>
                <a:spcPts val="600"/>
              </a:spcBef>
            </a:pPr>
            <a:r>
              <a:rPr lang="ro-RO" sz="1800" b="1" dirty="0">
                <a:latin typeface="TimesRomanR"/>
                <a:cs typeface="Times New Roman" pitchFamily="18" charset="0"/>
              </a:rPr>
              <a:t> </a:t>
            </a:r>
            <a:r>
              <a:rPr lang="ro-RO" sz="1800" b="1" dirty="0" err="1">
                <a:latin typeface="Times New Roman" pitchFamily="18" charset="0"/>
                <a:cs typeface="Times New Roman" pitchFamily="18" charset="0"/>
              </a:rPr>
              <a:t>Septemb</a:t>
            </a:r>
            <a:r>
              <a:rPr lang="en-US" sz="1800" b="1" dirty="0" err="1">
                <a:latin typeface="Times New Roman" pitchFamily="18" charset="0"/>
                <a:cs typeface="Times New Roman" pitchFamily="18" charset="0"/>
              </a:rPr>
              <a:t>er</a:t>
            </a:r>
            <a:r>
              <a:rPr lang="ro-RO" sz="1800" b="1" dirty="0">
                <a:latin typeface="Times New Roman" pitchFamily="18" charset="0"/>
                <a:cs typeface="Times New Roman" pitchFamily="18" charset="0"/>
              </a:rPr>
              <a:t> 1978- </a:t>
            </a:r>
            <a:r>
              <a:rPr lang="en-US" sz="1800" i="1" dirty="0">
                <a:latin typeface="Times New Roman" pitchFamily="18" charset="0"/>
                <a:cs typeface="Times New Roman" pitchFamily="18" charset="0"/>
              </a:rPr>
              <a:t>High School of Music and Visual Arts Sibiu</a:t>
            </a:r>
            <a:r>
              <a:rPr lang="ro-RO" sz="1800" i="1" dirty="0">
                <a:latin typeface="Times New Roman" pitchFamily="18" charset="0"/>
                <a:cs typeface="Times New Roman" pitchFamily="18" charset="0"/>
              </a:rPr>
              <a:t> </a:t>
            </a:r>
            <a:r>
              <a:rPr lang="en-US" sz="1800" dirty="0">
                <a:latin typeface="Times New Roman" pitchFamily="18" charset="0"/>
                <a:cs typeface="Times New Roman" pitchFamily="18" charset="0"/>
              </a:rPr>
              <a:t>changed into</a:t>
            </a:r>
            <a:r>
              <a:rPr lang="en-US" sz="1800" b="1" dirty="0">
                <a:latin typeface="Times New Roman" pitchFamily="18" charset="0"/>
                <a:cs typeface="Times New Roman" pitchFamily="18" charset="0"/>
              </a:rPr>
              <a:t> “Secondary School of Art”</a:t>
            </a:r>
            <a:r>
              <a:rPr lang="ro-RO" sz="1800" i="1" dirty="0">
                <a:latin typeface="Times New Roman" pitchFamily="18" charset="0"/>
                <a:cs typeface="Times New Roman" pitchFamily="18" charset="0"/>
              </a:rPr>
              <a:t> </a:t>
            </a:r>
            <a:r>
              <a:rPr lang="en-US" sz="1800" dirty="0">
                <a:latin typeface="Times New Roman" pitchFamily="18" charset="0"/>
                <a:cs typeface="Times New Roman" pitchFamily="18" charset="0"/>
              </a:rPr>
              <a:t>and later became </a:t>
            </a:r>
            <a:r>
              <a:rPr lang="en-US" sz="1800" b="1" i="1" dirty="0">
                <a:latin typeface="Times New Roman" pitchFamily="18" charset="0"/>
                <a:cs typeface="Times New Roman" pitchFamily="18" charset="0"/>
              </a:rPr>
              <a:t>“Secondary School no</a:t>
            </a:r>
            <a:r>
              <a:rPr lang="ro-RO" sz="1800" b="1" i="1" dirty="0">
                <a:latin typeface="Times New Roman" pitchFamily="18" charset="0"/>
                <a:cs typeface="Times New Roman" pitchFamily="18" charset="0"/>
              </a:rPr>
              <a:t> </a:t>
            </a:r>
            <a:r>
              <a:rPr lang="en-US" sz="1800" b="1" i="1" dirty="0">
                <a:latin typeface="Times New Roman" pitchFamily="18" charset="0"/>
                <a:cs typeface="Times New Roman" pitchFamily="18" charset="0"/>
              </a:rPr>
              <a:t>14”</a:t>
            </a:r>
            <a:r>
              <a:rPr lang="ro-RO" sz="1800" dirty="0">
                <a:latin typeface="Times New Roman" pitchFamily="18" charset="0"/>
                <a:cs typeface="Times New Roman" pitchFamily="18" charset="0"/>
              </a:rPr>
              <a:t>, </a:t>
            </a:r>
            <a:r>
              <a:rPr lang="en-US" sz="1800" dirty="0">
                <a:latin typeface="Times New Roman" pitchFamily="18" charset="0"/>
                <a:cs typeface="Times New Roman" pitchFamily="18" charset="0"/>
              </a:rPr>
              <a:t>with an integrated and external music </a:t>
            </a:r>
            <a:r>
              <a:rPr lang="en-US" sz="1800" dirty="0" err="1">
                <a:latin typeface="Times New Roman" pitchFamily="18" charset="0"/>
                <a:cs typeface="Times New Roman" pitchFamily="18" charset="0"/>
              </a:rPr>
              <a:t>programme</a:t>
            </a:r>
            <a:r>
              <a:rPr lang="en-US" sz="1800" dirty="0">
                <a:latin typeface="Times New Roman" pitchFamily="18" charset="0"/>
                <a:cs typeface="Times New Roman" pitchFamily="18" charset="0"/>
              </a:rPr>
              <a:t> for</a:t>
            </a:r>
            <a:r>
              <a:rPr lang="ro-RO" sz="1800" dirty="0">
                <a:latin typeface="Times New Roman" pitchFamily="18" charset="0"/>
                <a:cs typeface="Times New Roman" pitchFamily="18" charset="0"/>
              </a:rPr>
              <a:t> I</a:t>
            </a:r>
            <a:r>
              <a:rPr lang="en-US" sz="1800" dirty="0">
                <a:latin typeface="Times New Roman" pitchFamily="18" charset="0"/>
                <a:cs typeface="Times New Roman" pitchFamily="18" charset="0"/>
              </a:rPr>
              <a:t>-</a:t>
            </a:r>
            <a:r>
              <a:rPr lang="ro-RO" sz="1800" dirty="0">
                <a:latin typeface="Times New Roman" pitchFamily="18" charset="0"/>
                <a:cs typeface="Times New Roman" pitchFamily="18" charset="0"/>
              </a:rPr>
              <a:t>VIII</a:t>
            </a:r>
            <a:r>
              <a:rPr lang="en-US" sz="1800" dirty="0">
                <a:latin typeface="Times New Roman" pitchFamily="18" charset="0"/>
                <a:cs typeface="Times New Roman" pitchFamily="18" charset="0"/>
              </a:rPr>
              <a:t> grads</a:t>
            </a:r>
            <a:r>
              <a:rPr lang="ro-RO" sz="1800" dirty="0">
                <a:latin typeface="Times New Roman" pitchFamily="18" charset="0"/>
                <a:cs typeface="Times New Roman" pitchFamily="18" charset="0"/>
              </a:rPr>
              <a:t> </a:t>
            </a:r>
            <a:r>
              <a:rPr lang="en-US" sz="1800" dirty="0">
                <a:latin typeface="Times New Roman" pitchFamily="18" charset="0"/>
                <a:cs typeface="Times New Roman" pitchFamily="18" charset="0"/>
              </a:rPr>
              <a:t>and an integrated </a:t>
            </a:r>
            <a:r>
              <a:rPr lang="en-US" sz="1800" dirty="0" err="1">
                <a:latin typeface="Times New Roman" pitchFamily="18" charset="0"/>
                <a:cs typeface="Times New Roman" pitchFamily="18" charset="0"/>
              </a:rPr>
              <a:t>programme</a:t>
            </a:r>
            <a:r>
              <a:rPr lang="en-US" sz="1800" dirty="0">
                <a:latin typeface="Times New Roman" pitchFamily="18" charset="0"/>
                <a:cs typeface="Times New Roman" pitchFamily="18" charset="0"/>
              </a:rPr>
              <a:t> for visual arts I-VIII grades</a:t>
            </a:r>
            <a:endParaRPr lang="ro-RO" sz="1800" dirty="0">
              <a:latin typeface="Times New Roman" pitchFamily="18" charset="0"/>
              <a:cs typeface="Times New Roman" pitchFamily="18" charset="0"/>
            </a:endParaRPr>
          </a:p>
          <a:p>
            <a:pPr eaLnBrk="1" hangingPunct="1"/>
            <a:endParaRPr lang="en-US" sz="2000" dirty="0">
              <a:latin typeface="Times New Roman" pitchFamily="18" charset="0"/>
              <a:cs typeface="Times New Roman" pitchFamily="18" charset="0"/>
            </a:endParaRPr>
          </a:p>
          <a:p>
            <a:pPr algn="just" eaLnBrk="1" hangingPunct="1">
              <a:spcBef>
                <a:spcPct val="0"/>
              </a:spcBef>
              <a:buFont typeface="Arial" pitchFamily="34" charset="0"/>
              <a:buNone/>
            </a:pPr>
            <a:endParaRPr lang="en-US" sz="2000" dirty="0">
              <a:solidFill>
                <a:schemeClr val="tx2"/>
              </a:solidFill>
              <a:latin typeface="Times New Roman" pitchFamily="18" charset="0"/>
              <a:cs typeface="Times New Roman" pitchFamily="18" charset="0"/>
            </a:endParaRPr>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5720" y="285728"/>
            <a:ext cx="8572560" cy="6215106"/>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3" name="Rectangle 3"/>
          <p:cNvSpPr>
            <a:spLocks noChangeArrowheads="1"/>
          </p:cNvSpPr>
          <p:nvPr/>
        </p:nvSpPr>
        <p:spPr bwMode="auto">
          <a:xfrm>
            <a:off x="571472" y="500042"/>
            <a:ext cx="8072494" cy="5632311"/>
          </a:xfrm>
          <a:prstGeom prst="rect">
            <a:avLst/>
          </a:prstGeom>
          <a:noFill/>
          <a:ln w="9525">
            <a:noFill/>
            <a:miter lim="800000"/>
            <a:headEnd/>
            <a:tailEnd/>
          </a:ln>
        </p:spPr>
        <p:txBody>
          <a:bodyPr wrap="square">
            <a:spAutoFit/>
          </a:bodyPr>
          <a:lstStyle/>
          <a:p>
            <a:pPr algn="just">
              <a:spcBef>
                <a:spcPts val="600"/>
              </a:spcBef>
              <a:buFont typeface="Arial" pitchFamily="34" charset="0"/>
              <a:buChar char="•"/>
            </a:pPr>
            <a:r>
              <a:rPr lang="en-US" sz="2000" b="1" dirty="0">
                <a:latin typeface="Times New Roman" pitchFamily="18" charset="0"/>
                <a:cs typeface="Times New Roman" pitchFamily="18" charset="0"/>
              </a:rPr>
              <a:t>July</a:t>
            </a:r>
            <a:r>
              <a:rPr lang="ro-RO" sz="2000" b="1" dirty="0">
                <a:latin typeface="Times New Roman" pitchFamily="18" charset="0"/>
                <a:cs typeface="Times New Roman" pitchFamily="18" charset="0"/>
              </a:rPr>
              <a:t> 1981 –</a:t>
            </a:r>
            <a:r>
              <a:rPr lang="en-US" sz="2000" dirty="0">
                <a:latin typeface="Times New Roman" pitchFamily="18" charset="0"/>
                <a:cs typeface="Times New Roman" pitchFamily="18" charset="0"/>
              </a:rPr>
              <a:t> the last graduate students</a:t>
            </a:r>
            <a:r>
              <a:rPr lang="ro-RO" sz="2000" dirty="0">
                <a:latin typeface="Times New Roman" pitchFamily="18" charset="0"/>
                <a:cs typeface="Times New Roman" pitchFamily="18" charset="0"/>
              </a:rPr>
              <a:t> – </a:t>
            </a:r>
            <a:r>
              <a:rPr lang="en-US" sz="2000" dirty="0">
                <a:latin typeface="Times New Roman" pitchFamily="18" charset="0"/>
                <a:cs typeface="Times New Roman" pitchFamily="18" charset="0"/>
              </a:rPr>
              <a:t>music and visual arts</a:t>
            </a:r>
            <a:r>
              <a:rPr lang="ro-RO" sz="2000" dirty="0">
                <a:latin typeface="Times New Roman" pitchFamily="18" charset="0"/>
                <a:cs typeface="Times New Roman" pitchFamily="18" charset="0"/>
              </a:rPr>
              <a:t>, </a:t>
            </a:r>
            <a:r>
              <a:rPr lang="en-US" sz="2000" dirty="0">
                <a:latin typeface="Times New Roman" pitchFamily="18" charset="0"/>
                <a:cs typeface="Times New Roman" pitchFamily="18" charset="0"/>
              </a:rPr>
              <a:t>within</a:t>
            </a:r>
            <a:r>
              <a:rPr lang="ro-RO" sz="2000" dirty="0">
                <a:latin typeface="Times New Roman" pitchFamily="18" charset="0"/>
                <a:cs typeface="Times New Roman" pitchFamily="18" charset="0"/>
              </a:rPr>
              <a:t> </a:t>
            </a:r>
            <a:r>
              <a:rPr lang="ro-RO" sz="2000" i="1" dirty="0">
                <a:latin typeface="Times New Roman" pitchFamily="18" charset="0"/>
                <a:cs typeface="Times New Roman" pitchFamily="18" charset="0"/>
              </a:rPr>
              <a:t>Pedagogic</a:t>
            </a:r>
            <a:r>
              <a:rPr lang="en-US" sz="2000" i="1" dirty="0">
                <a:latin typeface="Times New Roman" pitchFamily="18" charset="0"/>
                <a:cs typeface="Times New Roman" pitchFamily="18" charset="0"/>
              </a:rPr>
              <a:t>al High School</a:t>
            </a:r>
            <a:r>
              <a:rPr lang="ro-RO" sz="2000" i="1" dirty="0">
                <a:latin typeface="Times New Roman" pitchFamily="18" charset="0"/>
                <a:cs typeface="Times New Roman" pitchFamily="18" charset="0"/>
              </a:rPr>
              <a:t> Sibiu</a:t>
            </a:r>
            <a:endParaRPr lang="en-US" sz="2000" i="1" dirty="0">
              <a:latin typeface="Times New Roman" pitchFamily="18" charset="0"/>
              <a:cs typeface="Times New Roman" pitchFamily="18" charset="0"/>
            </a:endParaRPr>
          </a:p>
          <a:p>
            <a:pPr algn="just">
              <a:spcBef>
                <a:spcPts val="600"/>
              </a:spcBef>
              <a:buFont typeface="Arial" pitchFamily="34" charset="0"/>
              <a:buChar char="•"/>
            </a:pPr>
            <a:endParaRPr lang="en-US" sz="2000" dirty="0">
              <a:latin typeface="Times New Roman" pitchFamily="18" charset="0"/>
              <a:cs typeface="Times New Roman" pitchFamily="18" charset="0"/>
            </a:endParaRPr>
          </a:p>
          <a:p>
            <a:pPr algn="just">
              <a:spcBef>
                <a:spcPts val="600"/>
              </a:spcBef>
              <a:buFont typeface="Arial" pitchFamily="34" charset="0"/>
              <a:buChar char="•"/>
            </a:pPr>
            <a:r>
              <a:rPr lang="ro-RO" sz="2000" b="1" dirty="0">
                <a:latin typeface="Times New Roman" pitchFamily="18" charset="0"/>
                <a:cs typeface="Times New Roman" pitchFamily="18" charset="0"/>
              </a:rPr>
              <a:t>Septembrie 1990- </a:t>
            </a:r>
            <a:r>
              <a:rPr lang="en-US" sz="2000" dirty="0">
                <a:latin typeface="Times New Roman" pitchFamily="18" charset="0"/>
                <a:cs typeface="Times New Roman" pitchFamily="18" charset="0"/>
              </a:rPr>
              <a:t>The high school got the name of </a:t>
            </a:r>
            <a:r>
              <a:rPr lang="en-US" sz="2000" i="1" dirty="0">
                <a:latin typeface="Times New Roman" pitchFamily="18" charset="0"/>
                <a:cs typeface="Times New Roman" pitchFamily="18" charset="0"/>
              </a:rPr>
              <a:t>High School of Art Sibiu</a:t>
            </a:r>
          </a:p>
          <a:p>
            <a:pPr algn="just">
              <a:spcBef>
                <a:spcPts val="600"/>
              </a:spcBef>
              <a:buFont typeface="Arial" pitchFamily="34" charset="0"/>
              <a:buChar char="•"/>
            </a:pPr>
            <a:endParaRPr lang="en-US" sz="2000" b="1" i="1" dirty="0">
              <a:latin typeface="Times New Roman" pitchFamily="18" charset="0"/>
              <a:cs typeface="Times New Roman" pitchFamily="18" charset="0"/>
            </a:endParaRPr>
          </a:p>
          <a:p>
            <a:pPr algn="just">
              <a:spcBef>
                <a:spcPts val="600"/>
              </a:spcBef>
              <a:buFont typeface="Arial" pitchFamily="34" charset="0"/>
              <a:buChar char="•"/>
            </a:pPr>
            <a:r>
              <a:rPr lang="ro-RO" sz="2000" b="1" dirty="0">
                <a:latin typeface="Times New Roman" pitchFamily="18" charset="0"/>
                <a:cs typeface="Times New Roman" pitchFamily="18" charset="0"/>
              </a:rPr>
              <a:t>1990-2003 –</a:t>
            </a:r>
            <a:r>
              <a:rPr lang="ro-RO" sz="2000" dirty="0">
                <a:latin typeface="Times New Roman" pitchFamily="18" charset="0"/>
                <a:cs typeface="Times New Roman" pitchFamily="18" charset="0"/>
              </a:rPr>
              <a:t> </a:t>
            </a:r>
            <a:r>
              <a:rPr lang="en-US" sz="2000" dirty="0">
                <a:latin typeface="Times New Roman" pitchFamily="18" charset="0"/>
                <a:cs typeface="Times New Roman" pitchFamily="18" charset="0"/>
              </a:rPr>
              <a:t>there was also </a:t>
            </a:r>
            <a:r>
              <a:rPr lang="en-US" sz="2000" i="1" dirty="0">
                <a:latin typeface="Times New Roman" pitchFamily="18" charset="0"/>
                <a:cs typeface="Times New Roman" pitchFamily="18" charset="0"/>
              </a:rPr>
              <a:t>The</a:t>
            </a:r>
            <a:r>
              <a:rPr lang="en-US" sz="2000" dirty="0">
                <a:latin typeface="Times New Roman" pitchFamily="18" charset="0"/>
                <a:cs typeface="Times New Roman" pitchFamily="18" charset="0"/>
              </a:rPr>
              <a:t> C</a:t>
            </a:r>
            <a:r>
              <a:rPr lang="en-US" sz="2000" i="1" dirty="0">
                <a:latin typeface="Times New Roman" pitchFamily="18" charset="0"/>
                <a:cs typeface="Times New Roman" pitchFamily="18" charset="0"/>
              </a:rPr>
              <a:t>h</a:t>
            </a:r>
            <a:r>
              <a:rPr lang="ro-RO" sz="2000" i="1" dirty="0">
                <a:latin typeface="Times New Roman" pitchFamily="18" charset="0"/>
                <a:cs typeface="Times New Roman" pitchFamily="18" charset="0"/>
              </a:rPr>
              <a:t>ore</a:t>
            </a:r>
            <a:r>
              <a:rPr lang="en-US" sz="2000" i="1" dirty="0">
                <a:latin typeface="Times New Roman" pitchFamily="18" charset="0"/>
                <a:cs typeface="Times New Roman" pitchFamily="18" charset="0"/>
              </a:rPr>
              <a:t>o</a:t>
            </a:r>
            <a:r>
              <a:rPr lang="ro-RO" sz="2000" i="1" dirty="0" err="1">
                <a:latin typeface="Times New Roman" pitchFamily="18" charset="0"/>
                <a:cs typeface="Times New Roman" pitchFamily="18" charset="0"/>
              </a:rPr>
              <a:t>gra</a:t>
            </a:r>
            <a:r>
              <a:rPr lang="en-US" sz="2000" i="1" dirty="0" err="1">
                <a:latin typeface="Times New Roman" pitchFamily="18" charset="0"/>
                <a:cs typeface="Times New Roman" pitchFamily="18" charset="0"/>
              </a:rPr>
              <a:t>phy</a:t>
            </a:r>
            <a:r>
              <a:rPr lang="en-US" sz="2000" i="1" dirty="0">
                <a:latin typeface="Times New Roman" pitchFamily="18" charset="0"/>
                <a:cs typeface="Times New Roman" pitchFamily="18" charset="0"/>
              </a:rPr>
              <a:t> Section</a:t>
            </a:r>
          </a:p>
          <a:p>
            <a:pPr algn="just">
              <a:spcBef>
                <a:spcPts val="600"/>
              </a:spcBef>
            </a:pPr>
            <a:endParaRPr lang="ro-RO" sz="2000" dirty="0">
              <a:latin typeface="Times New Roman" pitchFamily="18" charset="0"/>
              <a:cs typeface="Times New Roman" pitchFamily="18" charset="0"/>
            </a:endParaRPr>
          </a:p>
          <a:p>
            <a:pPr algn="just">
              <a:spcBef>
                <a:spcPts val="600"/>
              </a:spcBef>
              <a:buFont typeface="Arial" pitchFamily="34" charset="0"/>
              <a:buChar char="•"/>
            </a:pPr>
            <a:r>
              <a:rPr lang="ro-RO" sz="2000" b="1" i="1" dirty="0">
                <a:latin typeface="Times New Roman" pitchFamily="18" charset="0"/>
                <a:cs typeface="Times New Roman" pitchFamily="18" charset="0"/>
              </a:rPr>
              <a:t>2003-2010 </a:t>
            </a:r>
            <a:r>
              <a:rPr lang="ro-RO" sz="2000" i="1" dirty="0">
                <a:latin typeface="Times New Roman" pitchFamily="18" charset="0"/>
                <a:cs typeface="Times New Roman" pitchFamily="18" charset="0"/>
              </a:rPr>
              <a:t>–</a:t>
            </a:r>
            <a:r>
              <a:rPr lang="en-US" sz="2000" i="1" dirty="0">
                <a:latin typeface="Times New Roman" pitchFamily="18" charset="0"/>
                <a:cs typeface="Times New Roman" pitchFamily="18" charset="0"/>
              </a:rPr>
              <a:t> High School of </a:t>
            </a:r>
            <a:r>
              <a:rPr lang="ro-RO" sz="2000" i="1" dirty="0" err="1">
                <a:latin typeface="Times New Roman" pitchFamily="18" charset="0"/>
                <a:cs typeface="Times New Roman" pitchFamily="18" charset="0"/>
              </a:rPr>
              <a:t>Art</a:t>
            </a:r>
            <a:r>
              <a:rPr lang="ro-RO" sz="2000" i="1" dirty="0">
                <a:latin typeface="Times New Roman" pitchFamily="18" charset="0"/>
                <a:cs typeface="Times New Roman" pitchFamily="18" charset="0"/>
              </a:rPr>
              <a:t> Sibiu</a:t>
            </a:r>
            <a:r>
              <a:rPr lang="ro-RO" sz="2000" dirty="0">
                <a:latin typeface="Times New Roman" pitchFamily="18" charset="0"/>
                <a:cs typeface="Times New Roman" pitchFamily="18" charset="0"/>
              </a:rPr>
              <a:t> </a:t>
            </a:r>
            <a:r>
              <a:rPr lang="en-US" sz="2000" dirty="0">
                <a:latin typeface="Times New Roman" pitchFamily="18" charset="0"/>
                <a:cs typeface="Times New Roman" pitchFamily="18" charset="0"/>
              </a:rPr>
              <a:t> has an integrated education and also an external music </a:t>
            </a:r>
            <a:r>
              <a:rPr lang="en-US" sz="2000" dirty="0" err="1">
                <a:latin typeface="Times New Roman" pitchFamily="18" charset="0"/>
                <a:cs typeface="Times New Roman" pitchFamily="18" charset="0"/>
              </a:rPr>
              <a:t>programme</a:t>
            </a:r>
            <a:r>
              <a:rPr lang="en-US" sz="2000" dirty="0">
                <a:latin typeface="Times New Roman" pitchFamily="18" charset="0"/>
                <a:cs typeface="Times New Roman" pitchFamily="18" charset="0"/>
              </a:rPr>
              <a:t> for Preparatory Class up to 8</a:t>
            </a:r>
            <a:r>
              <a:rPr lang="en-US" sz="2000" baseline="30000" dirty="0">
                <a:latin typeface="Times New Roman" pitchFamily="18" charset="0"/>
                <a:cs typeface="Times New Roman" pitchFamily="18" charset="0"/>
              </a:rPr>
              <a:t>th</a:t>
            </a:r>
            <a:r>
              <a:rPr lang="en-US" sz="2000" dirty="0">
                <a:latin typeface="Times New Roman" pitchFamily="18" charset="0"/>
                <a:cs typeface="Times New Roman" pitchFamily="18" charset="0"/>
              </a:rPr>
              <a:t> grade; there is also integrated education for visual arts V-VIII grades and high school level for IX-XII</a:t>
            </a:r>
            <a:r>
              <a:rPr lang="ro-RO" sz="2000" dirty="0">
                <a:latin typeface="Times New Roman" pitchFamily="18" charset="0"/>
                <a:cs typeface="Times New Roman" pitchFamily="18" charset="0"/>
              </a:rPr>
              <a:t> </a:t>
            </a:r>
            <a:r>
              <a:rPr lang="en-US" sz="2000" dirty="0">
                <a:latin typeface="Times New Roman" pitchFamily="18" charset="0"/>
                <a:cs typeface="Times New Roman" pitchFamily="18" charset="0"/>
              </a:rPr>
              <a:t>grades, both Music and Visual Arts.</a:t>
            </a:r>
            <a:r>
              <a:rPr lang="ro-RO" sz="2000" dirty="0">
                <a:latin typeface="Times New Roman" pitchFamily="18" charset="0"/>
                <a:cs typeface="Times New Roman" pitchFamily="18" charset="0"/>
              </a:rPr>
              <a:t> </a:t>
            </a:r>
            <a:endParaRPr lang="en-US" sz="2000" dirty="0">
              <a:latin typeface="Times New Roman" pitchFamily="18" charset="0"/>
              <a:cs typeface="Times New Roman" pitchFamily="18" charset="0"/>
            </a:endParaRPr>
          </a:p>
          <a:p>
            <a:pPr algn="just">
              <a:spcBef>
                <a:spcPts val="600"/>
              </a:spcBef>
            </a:pPr>
            <a:endParaRPr lang="ro-RO" sz="2000" dirty="0">
              <a:latin typeface="Times New Roman" pitchFamily="18" charset="0"/>
              <a:cs typeface="Times New Roman" pitchFamily="18" charset="0"/>
            </a:endParaRPr>
          </a:p>
          <a:p>
            <a:pPr algn="just">
              <a:spcBef>
                <a:spcPts val="600"/>
              </a:spcBef>
              <a:buFont typeface="Arial" pitchFamily="34" charset="0"/>
              <a:buChar char="•"/>
            </a:pPr>
            <a:r>
              <a:rPr lang="ro-RO" sz="2000" b="1" i="1" dirty="0">
                <a:latin typeface="Times New Roman" pitchFamily="18" charset="0"/>
                <a:cs typeface="Times New Roman" pitchFamily="18" charset="0"/>
              </a:rPr>
              <a:t>2010-</a:t>
            </a:r>
            <a:r>
              <a:rPr lang="en-US" sz="2000" b="1" i="1" dirty="0">
                <a:latin typeface="Times New Roman" pitchFamily="18" charset="0"/>
                <a:cs typeface="Times New Roman" pitchFamily="18" charset="0"/>
              </a:rPr>
              <a:t>present </a:t>
            </a:r>
            <a:r>
              <a:rPr lang="ro-RO" sz="2000" b="1" i="1" dirty="0">
                <a:latin typeface="Times New Roman" pitchFamily="18" charset="0"/>
                <a:cs typeface="Times New Roman" pitchFamily="18" charset="0"/>
              </a:rPr>
              <a:t>–</a:t>
            </a:r>
            <a:r>
              <a:rPr lang="en-US" sz="2000" i="1" dirty="0">
                <a:latin typeface="Times New Roman" pitchFamily="18" charset="0"/>
                <a:cs typeface="Times New Roman" pitchFamily="18" charset="0"/>
              </a:rPr>
              <a:t>High School of </a:t>
            </a:r>
            <a:r>
              <a:rPr lang="ro-RO" sz="2000" i="1" dirty="0" err="1">
                <a:latin typeface="Times New Roman" pitchFamily="18" charset="0"/>
                <a:cs typeface="Times New Roman" pitchFamily="18" charset="0"/>
              </a:rPr>
              <a:t>Art</a:t>
            </a:r>
            <a:r>
              <a:rPr lang="ro-RO" sz="2000" i="1" dirty="0">
                <a:latin typeface="Times New Roman" pitchFamily="18" charset="0"/>
                <a:cs typeface="Times New Roman" pitchFamily="18" charset="0"/>
              </a:rPr>
              <a:t> Sibiu</a:t>
            </a:r>
            <a:r>
              <a:rPr lang="ro-RO" sz="2000" dirty="0">
                <a:latin typeface="Times New Roman" pitchFamily="18" charset="0"/>
                <a:cs typeface="Times New Roman" pitchFamily="18" charset="0"/>
              </a:rPr>
              <a:t> </a:t>
            </a:r>
            <a:r>
              <a:rPr lang="en-US" sz="2000" dirty="0">
                <a:latin typeface="Times New Roman" pitchFamily="18" charset="0"/>
                <a:cs typeface="Times New Roman" pitchFamily="18" charset="0"/>
              </a:rPr>
              <a:t>has integrated music education for Prep-XII grades and visual arts for V-XII grades</a:t>
            </a:r>
            <a:endParaRPr lang="ro-RO" sz="2000" dirty="0">
              <a:latin typeface="Times New Roman" pitchFamily="18" charset="0"/>
              <a:cs typeface="Times New Roman" pitchFamily="18" charset="0"/>
            </a:endParaRPr>
          </a:p>
          <a:p>
            <a:pPr algn="just"/>
            <a:endParaRPr lang="en-US" sz="2000" b="1" dirty="0">
              <a:latin typeface="Times New Roman" pitchFamily="18" charset="0"/>
              <a:cs typeface="Times New Roman" pitchFamily="18" charset="0"/>
            </a:endParaRPr>
          </a:p>
          <a:p>
            <a:endParaRPr lang="ro-RO" sz="2000" dirty="0">
              <a:latin typeface="Times New Roman" pitchFamily="18" charset="0"/>
              <a:cs typeface="Times New Roman" pitchFamily="18" charset="0"/>
            </a:endParaRPr>
          </a:p>
        </p:txBody>
      </p:sp>
      <p:sp>
        <p:nvSpPr>
          <p:cNvPr id="5125" name="Rectangle 5"/>
          <p:cNvSpPr>
            <a:spLocks noChangeArrowheads="1"/>
          </p:cNvSpPr>
          <p:nvPr/>
        </p:nvSpPr>
        <p:spPr bwMode="auto">
          <a:xfrm>
            <a:off x="928688" y="3857625"/>
            <a:ext cx="7500937" cy="400110"/>
          </a:xfrm>
          <a:prstGeom prst="rect">
            <a:avLst/>
          </a:prstGeom>
          <a:noFill/>
          <a:ln w="9525">
            <a:noFill/>
            <a:miter lim="800000"/>
            <a:headEnd/>
            <a:tailEnd/>
          </a:ln>
        </p:spPr>
        <p:txBody>
          <a:bodyPr>
            <a:spAutoFit/>
          </a:bodyPr>
          <a:lstStyle/>
          <a:p>
            <a:pPr algn="just">
              <a:buFont typeface="Arial" pitchFamily="34" charset="0"/>
              <a:buChar char="•"/>
            </a:pPr>
            <a:endParaRPr lang="en-US" sz="2000" b="1" dirty="0">
              <a:latin typeface="Times New Roman" pitchFamily="18" charset="0"/>
              <a:cs typeface="Times New Roman" pitchFamily="18" charset="0"/>
            </a:endParaRPr>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5" name="Picture 4" descr="C:\Documents and Settings\Dinca\Desktop\5.jpg"/>
          <p:cNvPicPr>
            <a:picLocks noChangeAspect="1" noChangeArrowheads="1"/>
          </p:cNvPicPr>
          <p:nvPr/>
        </p:nvPicPr>
        <p:blipFill>
          <a:blip r:embed="rId2" cstate="print"/>
          <a:srcRect/>
          <a:stretch>
            <a:fillRect/>
          </a:stretch>
        </p:blipFill>
        <p:spPr bwMode="auto">
          <a:xfrm rot="21395140">
            <a:off x="7209028" y="5327623"/>
            <a:ext cx="1484016" cy="1273026"/>
          </a:xfrm>
          <a:prstGeom prst="rect">
            <a:avLst/>
          </a:prstGeom>
          <a:ln>
            <a:noFill/>
          </a:ln>
          <a:effectLst>
            <a:outerShdw blurRad="292100" dist="139700" dir="2700000" algn="tl" rotWithShape="0">
              <a:srgbClr val="333333">
                <a:alpha val="65000"/>
              </a:srgbClr>
            </a:outerShdw>
          </a:effectLst>
        </p:spPr>
      </p:pic>
      <p:pic>
        <p:nvPicPr>
          <p:cNvPr id="4" name="Picture 3" descr="C:\Documents and Settings\Dinca\Desktop\1.jpg"/>
          <p:cNvPicPr>
            <a:picLocks noChangeAspect="1" noChangeArrowheads="1"/>
          </p:cNvPicPr>
          <p:nvPr/>
        </p:nvPicPr>
        <p:blipFill>
          <a:blip r:embed="rId3" cstate="print"/>
          <a:srcRect/>
          <a:stretch>
            <a:fillRect/>
          </a:stretch>
        </p:blipFill>
        <p:spPr bwMode="auto">
          <a:xfrm rot="21431873">
            <a:off x="282960" y="69373"/>
            <a:ext cx="1511462" cy="1323207"/>
          </a:xfrm>
          <a:prstGeom prst="rect">
            <a:avLst/>
          </a:prstGeom>
          <a:ln>
            <a:noFill/>
          </a:ln>
          <a:effectLst>
            <a:outerShdw blurRad="292100" dist="139700" dir="2700000" algn="tl" rotWithShape="0">
              <a:srgbClr val="333333">
                <a:alpha val="65000"/>
              </a:srgbClr>
            </a:outerShdw>
          </a:effectLst>
        </p:spPr>
      </p:pic>
      <p:sp>
        <p:nvSpPr>
          <p:cNvPr id="7170" name="Title 1"/>
          <p:cNvSpPr>
            <a:spLocks noGrp="1"/>
          </p:cNvSpPr>
          <p:nvPr>
            <p:ph type="title"/>
          </p:nvPr>
        </p:nvSpPr>
        <p:spPr>
          <a:xfrm>
            <a:off x="2411760" y="392887"/>
            <a:ext cx="8229600" cy="785813"/>
          </a:xfrm>
        </p:spPr>
        <p:txBody>
          <a:bodyPr/>
          <a:lstStyle/>
          <a:p>
            <a:pPr eaLnBrk="1" hangingPunct="1"/>
            <a:r>
              <a:rPr lang="en-US" b="1" dirty="0">
                <a:latin typeface="Lucida Calligraphy" panose="03010101010101010101" pitchFamily="66" charset="0"/>
              </a:rPr>
              <a:t>The Educational Offer</a:t>
            </a:r>
          </a:p>
        </p:txBody>
      </p:sp>
      <p:sp>
        <p:nvSpPr>
          <p:cNvPr id="7171" name="Content Placeholder 2"/>
          <p:cNvSpPr>
            <a:spLocks noGrp="1"/>
          </p:cNvSpPr>
          <p:nvPr>
            <p:ph idx="1"/>
          </p:nvPr>
        </p:nvSpPr>
        <p:spPr>
          <a:xfrm>
            <a:off x="500034" y="1428736"/>
            <a:ext cx="8229600" cy="5214974"/>
          </a:xfrm>
        </p:spPr>
        <p:txBody>
          <a:bodyPr>
            <a:normAutofit/>
          </a:bodyPr>
          <a:lstStyle/>
          <a:p>
            <a:pPr eaLnBrk="1" hangingPunct="1"/>
            <a:r>
              <a:rPr lang="en-US" sz="2000" dirty="0">
                <a:latin typeface="Times New Roman" pitchFamily="18" charset="0"/>
                <a:cs typeface="Times New Roman" pitchFamily="18" charset="0"/>
              </a:rPr>
              <a:t>Our Institution is part of the artistic vocational field, with music and visual arts specializations</a:t>
            </a:r>
            <a:r>
              <a:rPr lang="es-ES" sz="2000" dirty="0">
                <a:latin typeface="Times New Roman" pitchFamily="18" charset="0"/>
                <a:cs typeface="Times New Roman" pitchFamily="18" charset="0"/>
              </a:rPr>
              <a:t>.</a:t>
            </a:r>
            <a:endParaRPr lang="en-US" sz="2000" b="1" dirty="0">
              <a:latin typeface="Times New Roman" pitchFamily="18" charset="0"/>
              <a:cs typeface="Times New Roman" pitchFamily="18" charset="0"/>
            </a:endParaRPr>
          </a:p>
          <a:p>
            <a:pPr eaLnBrk="1" hangingPunct="1"/>
            <a:r>
              <a:rPr lang="en-US" sz="2000" dirty="0">
                <a:latin typeface="Times New Roman" pitchFamily="18" charset="0"/>
                <a:cs typeface="Times New Roman" pitchFamily="18" charset="0"/>
              </a:rPr>
              <a:t>It is structured on 3 educational cycles</a:t>
            </a:r>
            <a:r>
              <a:rPr lang="fr-FR" sz="2000" dirty="0">
                <a:latin typeface="Times New Roman" pitchFamily="18" charset="0"/>
                <a:cs typeface="Times New Roman" pitchFamily="18" charset="0"/>
              </a:rPr>
              <a:t> </a:t>
            </a:r>
            <a:r>
              <a:rPr lang="ro-RO" sz="2000" dirty="0">
                <a:latin typeface="Times New Roman" pitchFamily="18" charset="0"/>
                <a:cs typeface="Times New Roman" pitchFamily="18" charset="0"/>
              </a:rPr>
              <a:t>: </a:t>
            </a:r>
            <a:r>
              <a:rPr lang="ro-RO" sz="2000" b="1" dirty="0">
                <a:latin typeface="Times New Roman" pitchFamily="18" charset="0"/>
                <a:cs typeface="Times New Roman" pitchFamily="18" charset="0"/>
              </a:rPr>
              <a:t>p</a:t>
            </a:r>
            <a:r>
              <a:rPr lang="en-US" sz="2000" b="1" dirty="0" err="1">
                <a:latin typeface="Times New Roman" pitchFamily="18" charset="0"/>
                <a:cs typeface="Times New Roman" pitchFamily="18" charset="0"/>
              </a:rPr>
              <a:t>rimary</a:t>
            </a:r>
            <a:r>
              <a:rPr lang="en-US" sz="2000" b="1" dirty="0">
                <a:latin typeface="Times New Roman" pitchFamily="18" charset="0"/>
                <a:cs typeface="Times New Roman" pitchFamily="18" charset="0"/>
              </a:rPr>
              <a:t> </a:t>
            </a:r>
            <a:r>
              <a:rPr lang="en-US" sz="2000" dirty="0">
                <a:latin typeface="Times New Roman" pitchFamily="18" charset="0"/>
                <a:cs typeface="Times New Roman" pitchFamily="18" charset="0"/>
              </a:rPr>
              <a:t>(Preparatory</a:t>
            </a:r>
            <a:r>
              <a:rPr lang="ro-RO" sz="2000" dirty="0">
                <a:latin typeface="Times New Roman" pitchFamily="18" charset="0"/>
                <a:cs typeface="Times New Roman" pitchFamily="18" charset="0"/>
              </a:rPr>
              <a:t> </a:t>
            </a:r>
            <a:r>
              <a:rPr lang="en-US" sz="2000" dirty="0">
                <a:latin typeface="Times New Roman" pitchFamily="18" charset="0"/>
                <a:cs typeface="Times New Roman" pitchFamily="18" charset="0"/>
              </a:rPr>
              <a:t>–</a:t>
            </a:r>
            <a:r>
              <a:rPr lang="ro-RO" sz="2000" dirty="0">
                <a:latin typeface="Times New Roman" pitchFamily="18" charset="0"/>
                <a:cs typeface="Times New Roman" pitchFamily="18" charset="0"/>
              </a:rPr>
              <a:t> </a:t>
            </a:r>
            <a:r>
              <a:rPr lang="en-US" sz="2000" dirty="0">
                <a:latin typeface="Times New Roman" pitchFamily="18" charset="0"/>
                <a:cs typeface="Times New Roman" pitchFamily="18" charset="0"/>
              </a:rPr>
              <a:t>IV grades), </a:t>
            </a:r>
            <a:r>
              <a:rPr lang="en-US" sz="2000" b="1" dirty="0">
                <a:latin typeface="Times New Roman" pitchFamily="18" charset="0"/>
                <a:cs typeface="Times New Roman" pitchFamily="18" charset="0"/>
              </a:rPr>
              <a:t>secondary</a:t>
            </a:r>
            <a:r>
              <a:rPr lang="ro-RO" sz="2000" b="1" dirty="0">
                <a:latin typeface="Times New Roman" pitchFamily="18" charset="0"/>
                <a:cs typeface="Times New Roman" pitchFamily="18" charset="0"/>
              </a:rPr>
              <a:t> </a:t>
            </a:r>
            <a:r>
              <a:rPr lang="en-US" sz="2000" dirty="0">
                <a:latin typeface="Times New Roman" pitchFamily="18" charset="0"/>
                <a:cs typeface="Times New Roman" pitchFamily="18" charset="0"/>
              </a:rPr>
              <a:t>(V</a:t>
            </a:r>
            <a:r>
              <a:rPr lang="ro-RO" sz="2000" dirty="0">
                <a:latin typeface="Times New Roman" pitchFamily="18" charset="0"/>
                <a:cs typeface="Times New Roman" pitchFamily="18" charset="0"/>
              </a:rPr>
              <a:t> </a:t>
            </a:r>
            <a:r>
              <a:rPr lang="en-US" sz="2000" dirty="0">
                <a:latin typeface="Times New Roman" pitchFamily="18" charset="0"/>
                <a:cs typeface="Times New Roman" pitchFamily="18" charset="0"/>
              </a:rPr>
              <a:t>–</a:t>
            </a:r>
            <a:r>
              <a:rPr lang="ro-RO" sz="2000" dirty="0">
                <a:latin typeface="Times New Roman" pitchFamily="18" charset="0"/>
                <a:cs typeface="Times New Roman" pitchFamily="18" charset="0"/>
              </a:rPr>
              <a:t> </a:t>
            </a:r>
            <a:r>
              <a:rPr lang="en-US" sz="2000" dirty="0">
                <a:latin typeface="Times New Roman" pitchFamily="18" charset="0"/>
                <a:cs typeface="Times New Roman" pitchFamily="18" charset="0"/>
              </a:rPr>
              <a:t>VIII grades) and </a:t>
            </a:r>
            <a:r>
              <a:rPr lang="en-US" sz="2000" b="1" dirty="0">
                <a:latin typeface="Times New Roman" pitchFamily="18" charset="0"/>
                <a:cs typeface="Times New Roman" pitchFamily="18" charset="0"/>
              </a:rPr>
              <a:t>high school</a:t>
            </a:r>
            <a:r>
              <a:rPr lang="ro-RO" sz="2000" b="1" dirty="0">
                <a:latin typeface="Times New Roman" pitchFamily="18" charset="0"/>
                <a:cs typeface="Times New Roman" pitchFamily="18" charset="0"/>
              </a:rPr>
              <a:t> </a:t>
            </a:r>
            <a:r>
              <a:rPr lang="en-US" sz="2000" dirty="0">
                <a:latin typeface="Times New Roman" pitchFamily="18" charset="0"/>
                <a:cs typeface="Times New Roman" pitchFamily="18" charset="0"/>
              </a:rPr>
              <a:t>(IX</a:t>
            </a:r>
            <a:r>
              <a:rPr lang="ro-RO" sz="2000" dirty="0">
                <a:latin typeface="Times New Roman" pitchFamily="18" charset="0"/>
                <a:cs typeface="Times New Roman" pitchFamily="18" charset="0"/>
              </a:rPr>
              <a:t> </a:t>
            </a:r>
            <a:r>
              <a:rPr lang="en-US" sz="2000" dirty="0">
                <a:latin typeface="Times New Roman" pitchFamily="18" charset="0"/>
                <a:cs typeface="Times New Roman" pitchFamily="18" charset="0"/>
              </a:rPr>
              <a:t>–</a:t>
            </a:r>
            <a:r>
              <a:rPr lang="ro-RO" sz="2000" dirty="0">
                <a:latin typeface="Times New Roman" pitchFamily="18" charset="0"/>
                <a:cs typeface="Times New Roman" pitchFamily="18" charset="0"/>
              </a:rPr>
              <a:t> </a:t>
            </a:r>
            <a:r>
              <a:rPr lang="en-US" sz="2000" dirty="0">
                <a:latin typeface="Times New Roman" pitchFamily="18" charset="0"/>
                <a:cs typeface="Times New Roman" pitchFamily="18" charset="0"/>
              </a:rPr>
              <a:t>XII grades).</a:t>
            </a:r>
            <a:endParaRPr lang="ro-RO" sz="2000" dirty="0">
              <a:latin typeface="Times New Roman" pitchFamily="18" charset="0"/>
              <a:cs typeface="Times New Roman" pitchFamily="18" charset="0"/>
            </a:endParaRPr>
          </a:p>
          <a:p>
            <a:pPr eaLnBrk="1" hangingPunct="1">
              <a:buFont typeface="Arial" pitchFamily="34" charset="0"/>
              <a:buNone/>
            </a:pPr>
            <a:r>
              <a:rPr lang="en-US" sz="2000" b="1" dirty="0">
                <a:latin typeface="Times New Roman" pitchFamily="18" charset="0"/>
                <a:cs typeface="Times New Roman" pitchFamily="18" charset="0"/>
              </a:rPr>
              <a:t>The music field</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is</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addressed</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to</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students</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from</a:t>
            </a:r>
            <a:r>
              <a:rPr lang="es-ES" sz="2000" dirty="0">
                <a:latin typeface="Times New Roman" pitchFamily="18" charset="0"/>
                <a:cs typeface="Times New Roman" pitchFamily="18" charset="0"/>
              </a:rPr>
              <a:t> </a:t>
            </a:r>
            <a:r>
              <a:rPr lang="ro-RO" sz="2000" dirty="0">
                <a:latin typeface="Times New Roman" pitchFamily="18" charset="0"/>
                <a:cs typeface="Times New Roman" pitchFamily="18" charset="0"/>
              </a:rPr>
              <a:t>P</a:t>
            </a:r>
            <a:r>
              <a:rPr lang="en-US" sz="2000" dirty="0">
                <a:latin typeface="Times New Roman" pitchFamily="18" charset="0"/>
                <a:cs typeface="Times New Roman" pitchFamily="18" charset="0"/>
              </a:rPr>
              <a:t>rep</a:t>
            </a:r>
            <a:r>
              <a:rPr lang="ro-RO" sz="2000" dirty="0">
                <a:latin typeface="Times New Roman" pitchFamily="18" charset="0"/>
                <a:cs typeface="Times New Roman" pitchFamily="18" charset="0"/>
              </a:rPr>
              <a:t>. </a:t>
            </a:r>
            <a:r>
              <a:rPr lang="es-ES" sz="2000" dirty="0">
                <a:latin typeface="Times New Roman" pitchFamily="18" charset="0"/>
                <a:cs typeface="Times New Roman" pitchFamily="18" charset="0"/>
              </a:rPr>
              <a:t>–</a:t>
            </a:r>
            <a:r>
              <a:rPr lang="ro-RO" sz="2000" dirty="0">
                <a:latin typeface="Times New Roman" pitchFamily="18" charset="0"/>
                <a:cs typeface="Times New Roman" pitchFamily="18" charset="0"/>
              </a:rPr>
              <a:t> </a:t>
            </a:r>
            <a:r>
              <a:rPr lang="es-ES" sz="2000" dirty="0">
                <a:latin typeface="Times New Roman" pitchFamily="18" charset="0"/>
                <a:cs typeface="Times New Roman" pitchFamily="18" charset="0"/>
              </a:rPr>
              <a:t>XII grades </a:t>
            </a:r>
            <a:r>
              <a:rPr lang="es-ES" sz="2000" dirty="0" err="1">
                <a:latin typeface="Times New Roman" pitchFamily="18" charset="0"/>
                <a:cs typeface="Times New Roman" pitchFamily="18" charset="0"/>
              </a:rPr>
              <a:t>aged</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between</a:t>
            </a:r>
            <a:r>
              <a:rPr lang="es-ES" sz="2000" dirty="0">
                <a:latin typeface="Times New Roman" pitchFamily="18" charset="0"/>
                <a:cs typeface="Times New Roman" pitchFamily="18" charset="0"/>
              </a:rPr>
              <a:t> </a:t>
            </a:r>
          </a:p>
          <a:p>
            <a:pPr eaLnBrk="1" hangingPunct="1">
              <a:buFont typeface="Arial" pitchFamily="34" charset="0"/>
              <a:buNone/>
            </a:pPr>
            <a:r>
              <a:rPr lang="es-ES" sz="2000" dirty="0">
                <a:latin typeface="Times New Roman" pitchFamily="18" charset="0"/>
                <a:cs typeface="Times New Roman" pitchFamily="18" charset="0"/>
              </a:rPr>
              <a:t>  6 and 18</a:t>
            </a:r>
            <a:endParaRPr lang="en-US" sz="2000" dirty="0">
              <a:latin typeface="Times New Roman" pitchFamily="18" charset="0"/>
              <a:cs typeface="Times New Roman" pitchFamily="18" charset="0"/>
            </a:endParaRPr>
          </a:p>
          <a:p>
            <a:pPr eaLnBrk="1" hangingPunct="1"/>
            <a:r>
              <a:rPr lang="es-ES" sz="2000" b="1" dirty="0">
                <a:latin typeface="Times New Roman" pitchFamily="18" charset="0"/>
                <a:cs typeface="Times New Roman" pitchFamily="18" charset="0"/>
              </a:rPr>
              <a:t> instrumental </a:t>
            </a:r>
            <a:r>
              <a:rPr lang="es-ES" sz="2000" b="1" dirty="0" err="1">
                <a:latin typeface="Times New Roman" pitchFamily="18" charset="0"/>
                <a:cs typeface="Times New Roman" pitchFamily="18" charset="0"/>
              </a:rPr>
              <a:t>section</a:t>
            </a:r>
            <a:r>
              <a:rPr lang="ro-RO" sz="2000" b="1" dirty="0">
                <a:latin typeface="Times New Roman" pitchFamily="18" charset="0"/>
                <a:cs typeface="Times New Roman" pitchFamily="18" charset="0"/>
              </a:rPr>
              <a:t> </a:t>
            </a:r>
            <a:r>
              <a:rPr lang="ro-RO" sz="2000" dirty="0">
                <a:latin typeface="Times New Roman" pitchFamily="18" charset="0"/>
                <a:cs typeface="Times New Roman" pitchFamily="18" charset="0"/>
              </a:rPr>
              <a:t>(P</a:t>
            </a:r>
            <a:r>
              <a:rPr lang="en-US" sz="2000" dirty="0">
                <a:latin typeface="Times New Roman" pitchFamily="18" charset="0"/>
                <a:cs typeface="Times New Roman" pitchFamily="18" charset="0"/>
              </a:rPr>
              <a:t>rep</a:t>
            </a:r>
            <a:r>
              <a:rPr lang="ro-RO" sz="2000" dirty="0">
                <a:latin typeface="Times New Roman" pitchFamily="18" charset="0"/>
                <a:cs typeface="Times New Roman" pitchFamily="18" charset="0"/>
              </a:rPr>
              <a:t> – XII</a:t>
            </a:r>
            <a:r>
              <a:rPr lang="en-US" sz="2000" dirty="0">
                <a:latin typeface="Times New Roman" pitchFamily="18" charset="0"/>
                <a:cs typeface="Times New Roman" pitchFamily="18" charset="0"/>
              </a:rPr>
              <a:t> grades</a:t>
            </a:r>
            <a:r>
              <a:rPr lang="ro-RO" sz="2000" dirty="0">
                <a:latin typeface="Times New Roman" pitchFamily="18" charset="0"/>
                <a:cs typeface="Times New Roman" pitchFamily="18" charset="0"/>
              </a:rPr>
              <a:t>)</a:t>
            </a:r>
            <a:r>
              <a:rPr lang="es-ES" sz="2000" dirty="0">
                <a:latin typeface="Times New Roman" pitchFamily="18" charset="0"/>
                <a:cs typeface="Times New Roman" pitchFamily="18" charset="0"/>
              </a:rPr>
              <a:t> piano, </a:t>
            </a:r>
            <a:r>
              <a:rPr lang="es-ES" sz="2000" dirty="0" err="1">
                <a:latin typeface="Times New Roman" pitchFamily="18" charset="0"/>
                <a:cs typeface="Times New Roman" pitchFamily="18" charset="0"/>
              </a:rPr>
              <a:t>violin</a:t>
            </a:r>
            <a:r>
              <a:rPr lang="es-ES" sz="2000" dirty="0">
                <a:latin typeface="Times New Roman" pitchFamily="18" charset="0"/>
                <a:cs typeface="Times New Roman" pitchFamily="18" charset="0"/>
              </a:rPr>
              <a:t>, viola, cello,  </a:t>
            </a:r>
            <a:r>
              <a:rPr lang="es-ES" sz="2000" dirty="0" err="1">
                <a:latin typeface="Times New Roman" pitchFamily="18" charset="0"/>
                <a:cs typeface="Times New Roman" pitchFamily="18" charset="0"/>
              </a:rPr>
              <a:t>double</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bass</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flaut</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clarinet</a:t>
            </a:r>
            <a:r>
              <a:rPr lang="es-ES" sz="2000" dirty="0">
                <a:latin typeface="Times New Roman" pitchFamily="18" charset="0"/>
                <a:cs typeface="Times New Roman" pitchFamily="18" charset="0"/>
              </a:rPr>
              <a:t>,</a:t>
            </a:r>
            <a:r>
              <a:rPr lang="ro-RO"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bassoon</a:t>
            </a:r>
            <a:r>
              <a:rPr lang="es-ES" sz="2000" dirty="0">
                <a:latin typeface="Times New Roman" pitchFamily="18" charset="0"/>
                <a:cs typeface="Times New Roman" pitchFamily="18" charset="0"/>
              </a:rPr>
              <a:t>,</a:t>
            </a:r>
            <a:r>
              <a:rPr lang="ro-RO"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horn</a:t>
            </a:r>
            <a:r>
              <a:rPr lang="es-ES" sz="2000" dirty="0">
                <a:latin typeface="Times New Roman" pitchFamily="18" charset="0"/>
                <a:cs typeface="Times New Roman" pitchFamily="18" charset="0"/>
              </a:rPr>
              <a:t>,</a:t>
            </a:r>
            <a:r>
              <a:rPr lang="ro-RO"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panpipe</a:t>
            </a:r>
            <a:r>
              <a:rPr lang="en-U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percussion</a:t>
            </a:r>
            <a:r>
              <a:rPr lang="en-US" sz="2000" dirty="0">
                <a:latin typeface="Times New Roman" pitchFamily="18" charset="0"/>
                <a:cs typeface="Times New Roman" pitchFamily="18" charset="0"/>
              </a:rPr>
              <a:t> and  </a:t>
            </a:r>
            <a:r>
              <a:rPr lang="es-ES" sz="2000" dirty="0" err="1">
                <a:latin typeface="Times New Roman" pitchFamily="18" charset="0"/>
                <a:cs typeface="Times New Roman" pitchFamily="18" charset="0"/>
              </a:rPr>
              <a:t>trumpet</a:t>
            </a:r>
            <a:endParaRPr lang="en-US" sz="2000" b="1" dirty="0">
              <a:latin typeface="Times New Roman" pitchFamily="18" charset="0"/>
              <a:cs typeface="Times New Roman" pitchFamily="18" charset="0"/>
            </a:endParaRPr>
          </a:p>
          <a:p>
            <a:pPr eaLnBrk="1" hangingPunct="1"/>
            <a:r>
              <a:rPr lang="ro-RO" sz="2000" b="1" dirty="0" err="1">
                <a:latin typeface="Times New Roman" pitchFamily="18" charset="0"/>
                <a:cs typeface="Times New Roman" pitchFamily="18" charset="0"/>
              </a:rPr>
              <a:t>cla</a:t>
            </a:r>
            <a:r>
              <a:rPr lang="en-US" sz="2000" b="1" dirty="0">
                <a:latin typeface="Times New Roman" pitchFamily="18" charset="0"/>
                <a:cs typeface="Times New Roman" pitchFamily="18" charset="0"/>
              </a:rPr>
              <a:t>s</a:t>
            </a:r>
            <a:r>
              <a:rPr lang="ro-RO" sz="2000" b="1" dirty="0">
                <a:latin typeface="Times New Roman" pitchFamily="18" charset="0"/>
                <a:cs typeface="Times New Roman" pitchFamily="18" charset="0"/>
              </a:rPr>
              <a:t>sic</a:t>
            </a:r>
            <a:r>
              <a:rPr lang="en-US" sz="2000" b="1" dirty="0">
                <a:latin typeface="Times New Roman" pitchFamily="18" charset="0"/>
                <a:cs typeface="Times New Roman" pitchFamily="18" charset="0"/>
              </a:rPr>
              <a:t>al canto</a:t>
            </a:r>
            <a:r>
              <a:rPr lang="ro-RO" sz="2000" dirty="0">
                <a:latin typeface="Times New Roman" pitchFamily="18" charset="0"/>
                <a:cs typeface="Times New Roman" pitchFamily="18" charset="0"/>
              </a:rPr>
              <a:t> </a:t>
            </a:r>
            <a:r>
              <a:rPr lang="en-US" sz="2000" dirty="0">
                <a:latin typeface="Times New Roman" pitchFamily="18" charset="0"/>
                <a:cs typeface="Times New Roman" pitchFamily="18" charset="0"/>
              </a:rPr>
              <a:t>section </a:t>
            </a:r>
            <a:r>
              <a:rPr lang="ro-RO" sz="2000" dirty="0">
                <a:latin typeface="Times New Roman" pitchFamily="18" charset="0"/>
                <a:cs typeface="Times New Roman" pitchFamily="18" charset="0"/>
              </a:rPr>
              <a:t>(IX – XII</a:t>
            </a:r>
            <a:r>
              <a:rPr lang="en-US" sz="2000" dirty="0">
                <a:latin typeface="Times New Roman" pitchFamily="18" charset="0"/>
                <a:cs typeface="Times New Roman" pitchFamily="18" charset="0"/>
              </a:rPr>
              <a:t> grades</a:t>
            </a:r>
            <a:r>
              <a:rPr lang="ro-RO" sz="2000" dirty="0">
                <a:latin typeface="Times New Roman" pitchFamily="18" charset="0"/>
                <a:cs typeface="Times New Roman" pitchFamily="18" charset="0"/>
              </a:rPr>
              <a:t>)</a:t>
            </a:r>
            <a:endParaRPr lang="en-US" sz="2000" b="1" dirty="0">
              <a:latin typeface="Times New Roman" pitchFamily="18" charset="0"/>
              <a:cs typeface="Times New Roman" pitchFamily="18" charset="0"/>
            </a:endParaRPr>
          </a:p>
          <a:p>
            <a:pPr eaLnBrk="1" hangingPunct="1"/>
            <a:r>
              <a:rPr lang="en-US" sz="2000" b="1" dirty="0" err="1">
                <a:latin typeface="Times New Roman" pitchFamily="18" charset="0"/>
                <a:cs typeface="Times New Roman" pitchFamily="18" charset="0"/>
              </a:rPr>
              <a:t>th</a:t>
            </a:r>
            <a:r>
              <a:rPr lang="ro-RO" sz="2000" b="1" dirty="0" err="1">
                <a:latin typeface="Times New Roman" pitchFamily="18" charset="0"/>
                <a:cs typeface="Times New Roman" pitchFamily="18" charset="0"/>
              </a:rPr>
              <a:t>eoretic</a:t>
            </a:r>
            <a:r>
              <a:rPr lang="en-US" sz="2000" b="1" dirty="0">
                <a:latin typeface="Times New Roman" pitchFamily="18" charset="0"/>
                <a:cs typeface="Times New Roman" pitchFamily="18" charset="0"/>
              </a:rPr>
              <a:t>al section</a:t>
            </a:r>
            <a:r>
              <a:rPr lang="ro-RO" sz="2000" dirty="0">
                <a:latin typeface="Times New Roman" pitchFamily="18" charset="0"/>
                <a:cs typeface="Times New Roman" pitchFamily="18" charset="0"/>
              </a:rPr>
              <a:t> (IX – XII</a:t>
            </a:r>
            <a:r>
              <a:rPr lang="en-US" sz="2000" dirty="0">
                <a:latin typeface="Times New Roman" pitchFamily="18" charset="0"/>
                <a:cs typeface="Times New Roman" pitchFamily="18" charset="0"/>
              </a:rPr>
              <a:t> grades</a:t>
            </a:r>
            <a:r>
              <a:rPr lang="ro-RO" sz="2000" dirty="0">
                <a:latin typeface="Times New Roman" pitchFamily="18" charset="0"/>
                <a:cs typeface="Times New Roman" pitchFamily="18" charset="0"/>
              </a:rPr>
              <a:t>) </a:t>
            </a:r>
          </a:p>
          <a:p>
            <a:pPr eaLnBrk="1" hangingPunct="1">
              <a:buFont typeface="Arial" pitchFamily="34" charset="0"/>
              <a:buNone/>
            </a:pPr>
            <a:r>
              <a:rPr lang="en-US" sz="2000" b="1" dirty="0">
                <a:latin typeface="Times New Roman" pitchFamily="18" charset="0"/>
                <a:cs typeface="Times New Roman" pitchFamily="18" charset="0"/>
              </a:rPr>
              <a:t>Visual arts field </a:t>
            </a:r>
            <a:r>
              <a:rPr lang="en-US" sz="2000" dirty="0">
                <a:latin typeface="Times New Roman" pitchFamily="18" charset="0"/>
                <a:cs typeface="Times New Roman" pitchFamily="18" charset="0"/>
              </a:rPr>
              <a:t>is</a:t>
            </a:r>
            <a:r>
              <a:rPr lang="ro-RO" sz="2000" dirty="0">
                <a:latin typeface="Times New Roman" pitchFamily="18" charset="0"/>
                <a:cs typeface="Times New Roman" pitchFamily="18" charset="0"/>
              </a:rPr>
              <a:t> ad</a:t>
            </a:r>
            <a:r>
              <a:rPr lang="en-US" sz="2000" dirty="0">
                <a:latin typeface="Times New Roman" pitchFamily="18" charset="0"/>
                <a:cs typeface="Times New Roman" pitchFamily="18" charset="0"/>
              </a:rPr>
              <a:t>d</a:t>
            </a:r>
            <a:r>
              <a:rPr lang="ro-RO" sz="2000" dirty="0" err="1">
                <a:latin typeface="Times New Roman" pitchFamily="18" charset="0"/>
                <a:cs typeface="Times New Roman" pitchFamily="18" charset="0"/>
              </a:rPr>
              <a:t>res</a:t>
            </a:r>
            <a:r>
              <a:rPr lang="en-US" sz="2000" dirty="0">
                <a:latin typeface="Times New Roman" pitchFamily="18" charset="0"/>
                <a:cs typeface="Times New Roman" pitchFamily="18" charset="0"/>
              </a:rPr>
              <a:t>s</a:t>
            </a:r>
            <a:r>
              <a:rPr lang="ro-RO" sz="2000" dirty="0">
                <a:latin typeface="Times New Roman" pitchFamily="18" charset="0"/>
                <a:cs typeface="Times New Roman" pitchFamily="18" charset="0"/>
              </a:rPr>
              <a:t>e</a:t>
            </a:r>
            <a:r>
              <a:rPr lang="en-US" sz="2000" dirty="0">
                <a:latin typeface="Times New Roman" pitchFamily="18" charset="0"/>
                <a:cs typeface="Times New Roman" pitchFamily="18" charset="0"/>
              </a:rPr>
              <a:t>d</a:t>
            </a:r>
            <a:r>
              <a:rPr lang="ro-RO" sz="2000" dirty="0">
                <a:latin typeface="Times New Roman" pitchFamily="18" charset="0"/>
                <a:cs typeface="Times New Roman" pitchFamily="18" charset="0"/>
              </a:rPr>
              <a:t> </a:t>
            </a:r>
            <a:r>
              <a:rPr lang="en-US" sz="2000" dirty="0">
                <a:latin typeface="Times New Roman" pitchFamily="18" charset="0"/>
                <a:cs typeface="Times New Roman" pitchFamily="18" charset="0"/>
              </a:rPr>
              <a:t>to</a:t>
            </a:r>
            <a:r>
              <a:rPr lang="ro-RO" sz="2000" dirty="0">
                <a:latin typeface="Times New Roman" pitchFamily="18" charset="0"/>
                <a:cs typeface="Times New Roman" pitchFamily="18" charset="0"/>
              </a:rPr>
              <a:t> </a:t>
            </a:r>
            <a:r>
              <a:rPr lang="en-US" sz="2000" dirty="0">
                <a:latin typeface="Times New Roman" pitchFamily="18" charset="0"/>
                <a:cs typeface="Times New Roman" pitchFamily="18" charset="0"/>
              </a:rPr>
              <a:t>students</a:t>
            </a:r>
            <a:r>
              <a:rPr lang="ro-RO" sz="2000" dirty="0">
                <a:latin typeface="Times New Roman" pitchFamily="18" charset="0"/>
                <a:cs typeface="Times New Roman" pitchFamily="18" charset="0"/>
              </a:rPr>
              <a:t> </a:t>
            </a:r>
            <a:r>
              <a:rPr lang="en-US" sz="2000" dirty="0">
                <a:latin typeface="Times New Roman" pitchFamily="18" charset="0"/>
                <a:cs typeface="Times New Roman" pitchFamily="18" charset="0"/>
              </a:rPr>
              <a:t>from</a:t>
            </a:r>
            <a:r>
              <a:rPr lang="ro-RO" sz="2000" dirty="0">
                <a:latin typeface="Times New Roman" pitchFamily="18" charset="0"/>
                <a:cs typeface="Times New Roman" pitchFamily="18" charset="0"/>
              </a:rPr>
              <a:t> V-XII </a:t>
            </a:r>
            <a:r>
              <a:rPr lang="en-US" sz="2000" dirty="0">
                <a:latin typeface="Times New Roman" pitchFamily="18" charset="0"/>
                <a:cs typeface="Times New Roman" pitchFamily="18" charset="0"/>
              </a:rPr>
              <a:t>grades, having  high school sections</a:t>
            </a:r>
            <a:r>
              <a:rPr lang="ro-RO" sz="2000" dirty="0">
                <a:latin typeface="Times New Roman" pitchFamily="18" charset="0"/>
                <a:cs typeface="Times New Roman" pitchFamily="18" charset="0"/>
              </a:rPr>
              <a:t>:</a:t>
            </a:r>
            <a:endParaRPr lang="en-US" sz="2000" b="1" dirty="0">
              <a:latin typeface="Times New Roman" pitchFamily="18" charset="0"/>
              <a:cs typeface="Times New Roman" pitchFamily="18" charset="0"/>
            </a:endParaRPr>
          </a:p>
          <a:p>
            <a:pPr eaLnBrk="1" hangingPunct="1"/>
            <a:r>
              <a:rPr lang="es-ES" sz="2000" b="1" dirty="0" err="1">
                <a:latin typeface="Times New Roman" pitchFamily="18" charset="0"/>
                <a:cs typeface="Times New Roman" pitchFamily="18" charset="0"/>
              </a:rPr>
              <a:t>Painting</a:t>
            </a:r>
            <a:r>
              <a:rPr lang="ro-RO" sz="2000" b="1" dirty="0">
                <a:latin typeface="Times New Roman" pitchFamily="18" charset="0"/>
                <a:cs typeface="Times New Roman" pitchFamily="18" charset="0"/>
              </a:rPr>
              <a:t>, </a:t>
            </a:r>
            <a:r>
              <a:rPr lang="es-ES" sz="2000" b="1" dirty="0" err="1">
                <a:latin typeface="Times New Roman" pitchFamily="18" charset="0"/>
                <a:cs typeface="Times New Roman" pitchFamily="18" charset="0"/>
              </a:rPr>
              <a:t>sculpture</a:t>
            </a:r>
            <a:r>
              <a:rPr lang="ro-RO" sz="2000" b="1" dirty="0">
                <a:latin typeface="Times New Roman" pitchFamily="18" charset="0"/>
                <a:cs typeface="Times New Roman" pitchFamily="18" charset="0"/>
              </a:rPr>
              <a:t>, </a:t>
            </a:r>
            <a:r>
              <a:rPr lang="es-ES" sz="2000" b="1" dirty="0" err="1">
                <a:latin typeface="Times New Roman" pitchFamily="18" charset="0"/>
                <a:cs typeface="Times New Roman" pitchFamily="18" charset="0"/>
              </a:rPr>
              <a:t>graphics</a:t>
            </a:r>
            <a:r>
              <a:rPr lang="es-ES" sz="2000" b="1" dirty="0">
                <a:latin typeface="Times New Roman" pitchFamily="18" charset="0"/>
                <a:cs typeface="Times New Roman" pitchFamily="18" charset="0"/>
              </a:rPr>
              <a:t> </a:t>
            </a:r>
            <a:endParaRPr lang="en-US" sz="2000" b="1" dirty="0">
              <a:latin typeface="Times New Roman" pitchFamily="18" charset="0"/>
              <a:cs typeface="Times New Roman" pitchFamily="18" charset="0"/>
            </a:endParaRPr>
          </a:p>
          <a:p>
            <a:pPr marL="0" indent="0" eaLnBrk="1" hangingPunct="1">
              <a:buNone/>
            </a:pPr>
            <a:endParaRPr lang="en-US" sz="2000" b="1" dirty="0">
              <a:latin typeface="Times New Roman" pitchFamily="18" charset="0"/>
              <a:cs typeface="Times New Roman" pitchFamily="18" charset="0"/>
            </a:endParaRPr>
          </a:p>
          <a:p>
            <a:pPr eaLnBrk="1" hangingPunct="1"/>
            <a:endParaRPr lang="ro-RO" sz="2000" dirty="0">
              <a:latin typeface="Times New Roman" pitchFamily="18" charset="0"/>
              <a:cs typeface="Times New Roman" pitchFamily="18" charset="0"/>
            </a:endParaRPr>
          </a:p>
          <a:p>
            <a:pPr eaLnBrk="1" hangingPunct="1"/>
            <a:endParaRPr lang="en-US" sz="2000" b="1" dirty="0">
              <a:latin typeface="Times New Roman" pitchFamily="18" charset="0"/>
              <a:cs typeface="Times New Roman" pitchFamily="18" charset="0"/>
            </a:endParaRP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7DC880F5-51FE-48E0-8262-F47D6AABD331}"/>
              </a:ext>
            </a:extLst>
          </p:cNvPr>
          <p:cNvSpPr>
            <a:spLocks noGrp="1"/>
          </p:cNvSpPr>
          <p:nvPr>
            <p:ph type="title"/>
          </p:nvPr>
        </p:nvSpPr>
        <p:spPr/>
        <p:txBody>
          <a:bodyPr/>
          <a:lstStyle/>
          <a:p>
            <a:r>
              <a:rPr lang="ro-RO" b="1" dirty="0"/>
              <a:t>Romanian </a:t>
            </a:r>
            <a:r>
              <a:rPr lang="ro-RO" b="1" dirty="0" err="1"/>
              <a:t>Educational</a:t>
            </a:r>
            <a:r>
              <a:rPr lang="ro-RO" b="1" dirty="0"/>
              <a:t> </a:t>
            </a:r>
            <a:r>
              <a:rPr lang="ro-RO" b="1" dirty="0" err="1"/>
              <a:t>System</a:t>
            </a:r>
            <a:endParaRPr lang="ro-RO" b="1" dirty="0"/>
          </a:p>
        </p:txBody>
      </p:sp>
      <p:sp>
        <p:nvSpPr>
          <p:cNvPr id="3" name="Substituent conținut 2">
            <a:extLst>
              <a:ext uri="{FF2B5EF4-FFF2-40B4-BE49-F238E27FC236}">
                <a16:creationId xmlns:a16="http://schemas.microsoft.com/office/drawing/2014/main" id="{8E78284E-992E-4883-A894-E9756EBC555C}"/>
              </a:ext>
            </a:extLst>
          </p:cNvPr>
          <p:cNvSpPr>
            <a:spLocks noGrp="1"/>
          </p:cNvSpPr>
          <p:nvPr>
            <p:ph idx="1"/>
          </p:nvPr>
        </p:nvSpPr>
        <p:spPr/>
        <p:txBody>
          <a:bodyPr>
            <a:normAutofit fontScale="62500" lnSpcReduction="20000"/>
          </a:bodyPr>
          <a:lstStyle/>
          <a:p>
            <a:r>
              <a:rPr lang="ro-RO" dirty="0"/>
              <a:t>Romanian </a:t>
            </a:r>
            <a:r>
              <a:rPr lang="en-US" dirty="0"/>
              <a:t>e</a:t>
            </a:r>
            <a:r>
              <a:rPr lang="ro-RO" dirty="0" err="1"/>
              <a:t>ducational</a:t>
            </a:r>
            <a:r>
              <a:rPr lang="ro-RO" dirty="0"/>
              <a:t> </a:t>
            </a:r>
            <a:r>
              <a:rPr lang="en-US" dirty="0"/>
              <a:t>s</a:t>
            </a:r>
            <a:r>
              <a:rPr lang="ro-RO" dirty="0" err="1"/>
              <a:t>ystem</a:t>
            </a:r>
            <a:r>
              <a:rPr lang="ro-RO" dirty="0"/>
              <a:t> </a:t>
            </a:r>
            <a:r>
              <a:rPr lang="ro-RO" dirty="0" err="1"/>
              <a:t>is</a:t>
            </a:r>
            <a:r>
              <a:rPr lang="ro-RO" dirty="0"/>
              <a:t> </a:t>
            </a:r>
            <a:r>
              <a:rPr lang="ro-RO" dirty="0" err="1"/>
              <a:t>regulated</a:t>
            </a:r>
            <a:r>
              <a:rPr lang="ro-RO" dirty="0"/>
              <a:t> </a:t>
            </a:r>
            <a:r>
              <a:rPr lang="ro-RO" dirty="0" err="1"/>
              <a:t>by</a:t>
            </a:r>
            <a:r>
              <a:rPr lang="ro-RO" dirty="0"/>
              <a:t> </a:t>
            </a:r>
            <a:r>
              <a:rPr lang="ro-RO" dirty="0" err="1"/>
              <a:t>the</a:t>
            </a:r>
            <a:r>
              <a:rPr lang="ro-RO" dirty="0"/>
              <a:t> Romanian M</a:t>
            </a:r>
            <a:r>
              <a:rPr lang="en-US" dirty="0" err="1"/>
              <a:t>inistry</a:t>
            </a:r>
            <a:r>
              <a:rPr lang="en-US" dirty="0"/>
              <a:t> for Education and Research. Each level has its own organizational form and is the subject for the approved legislation. </a:t>
            </a:r>
          </a:p>
          <a:p>
            <a:r>
              <a:rPr lang="en-US" dirty="0"/>
              <a:t>Kindergarten is optional for children between 3 and 6 years old.</a:t>
            </a:r>
          </a:p>
          <a:p>
            <a:r>
              <a:rPr lang="en-US" dirty="0"/>
              <a:t>Preparatory class has become mandatory since 2012 and it starts around the age of 6.</a:t>
            </a:r>
          </a:p>
          <a:p>
            <a:r>
              <a:rPr lang="en-US" dirty="0"/>
              <a:t>Mandatory school applies to young people until the age 16-17 up to the 10</a:t>
            </a:r>
            <a:r>
              <a:rPr lang="en-US" baseline="30000" dirty="0"/>
              <a:t>th</a:t>
            </a:r>
            <a:r>
              <a:rPr lang="en-US" dirty="0"/>
              <a:t> grade.</a:t>
            </a:r>
          </a:p>
          <a:p>
            <a:r>
              <a:rPr lang="en-US" dirty="0"/>
              <a:t>Primary education 0-4</a:t>
            </a:r>
            <a:r>
              <a:rPr lang="en-US" baseline="30000" dirty="0"/>
              <a:t>th</a:t>
            </a:r>
            <a:r>
              <a:rPr lang="en-US" dirty="0"/>
              <a:t> grade</a:t>
            </a:r>
            <a:r>
              <a:rPr lang="ro-RO" dirty="0"/>
              <a:t>: </a:t>
            </a:r>
            <a:r>
              <a:rPr lang="en-US" dirty="0"/>
              <a:t>except for the preparatory, from the 1</a:t>
            </a:r>
            <a:r>
              <a:rPr lang="en-US" baseline="30000" dirty="0"/>
              <a:t>st</a:t>
            </a:r>
            <a:r>
              <a:rPr lang="en-US" dirty="0"/>
              <a:t> to the 4</a:t>
            </a:r>
            <a:r>
              <a:rPr lang="en-US" baseline="30000" dirty="0"/>
              <a:t>th</a:t>
            </a:r>
            <a:r>
              <a:rPr lang="en-US" dirty="0"/>
              <a:t> grade uses qualifications as a metric system.</a:t>
            </a:r>
          </a:p>
          <a:p>
            <a:r>
              <a:rPr lang="en-US" dirty="0"/>
              <a:t>Secondary school</a:t>
            </a:r>
            <a:r>
              <a:rPr lang="ro-RO" dirty="0"/>
              <a:t>: </a:t>
            </a:r>
            <a:r>
              <a:rPr lang="en-US" dirty="0"/>
              <a:t>5</a:t>
            </a:r>
            <a:r>
              <a:rPr lang="en-US" baseline="30000" dirty="0"/>
              <a:t>th</a:t>
            </a:r>
            <a:r>
              <a:rPr lang="en-US" dirty="0"/>
              <a:t> to 8</a:t>
            </a:r>
            <a:r>
              <a:rPr lang="en-US" baseline="30000" dirty="0"/>
              <a:t>th</a:t>
            </a:r>
            <a:r>
              <a:rPr lang="en-US" dirty="0"/>
              <a:t> grade uses grades from 1 to 10 as a metric system.</a:t>
            </a:r>
          </a:p>
          <a:p>
            <a:r>
              <a:rPr lang="en-US" dirty="0"/>
              <a:t>High school</a:t>
            </a:r>
            <a:r>
              <a:rPr lang="ro-RO" dirty="0"/>
              <a:t>: </a:t>
            </a:r>
            <a:r>
              <a:rPr lang="en-US" dirty="0"/>
              <a:t>9</a:t>
            </a:r>
            <a:r>
              <a:rPr lang="en-US" baseline="30000" dirty="0"/>
              <a:t>th</a:t>
            </a:r>
            <a:r>
              <a:rPr lang="en-US" dirty="0"/>
              <a:t> to 12</a:t>
            </a:r>
            <a:r>
              <a:rPr lang="en-US" baseline="30000" dirty="0"/>
              <a:t>th</a:t>
            </a:r>
            <a:r>
              <a:rPr lang="en-US" dirty="0"/>
              <a:t> grade uses grades from 1 to 10 as a metric system.</a:t>
            </a:r>
          </a:p>
          <a:p>
            <a:r>
              <a:rPr lang="en-US" dirty="0"/>
              <a:t>There are three types of high schools</a:t>
            </a:r>
            <a:r>
              <a:rPr lang="ro-RO" dirty="0"/>
              <a:t>: T</a:t>
            </a:r>
            <a:r>
              <a:rPr lang="en-US" dirty="0" err="1"/>
              <a:t>heoretical</a:t>
            </a:r>
            <a:r>
              <a:rPr lang="en-US" dirty="0"/>
              <a:t>, Technological and Vocational.</a:t>
            </a:r>
          </a:p>
          <a:p>
            <a:r>
              <a:rPr lang="en-US" dirty="0"/>
              <a:t>As an alternative to high school, the School for Arts and Crafts is an educational form oriented directly to the work field.</a:t>
            </a:r>
          </a:p>
          <a:p>
            <a:r>
              <a:rPr lang="en-US" dirty="0"/>
              <a:t>University Education is aligned to the European System.</a:t>
            </a:r>
          </a:p>
          <a:p>
            <a:r>
              <a:rPr lang="en-US" dirty="0"/>
              <a:t>Exams</a:t>
            </a:r>
            <a:r>
              <a:rPr lang="ro-RO" dirty="0"/>
              <a:t>: </a:t>
            </a:r>
            <a:r>
              <a:rPr lang="en-US" dirty="0"/>
              <a:t> 2</a:t>
            </a:r>
            <a:r>
              <a:rPr lang="en-US" baseline="30000" dirty="0"/>
              <a:t>nd</a:t>
            </a:r>
            <a:r>
              <a:rPr lang="en-US" dirty="0"/>
              <a:t> grade, 4</a:t>
            </a:r>
            <a:r>
              <a:rPr lang="en-US" baseline="30000" dirty="0"/>
              <a:t>th</a:t>
            </a:r>
            <a:r>
              <a:rPr lang="en-US" dirty="0"/>
              <a:t> grade, 6</a:t>
            </a:r>
            <a:r>
              <a:rPr lang="en-US" baseline="30000" dirty="0"/>
              <a:t>th</a:t>
            </a:r>
            <a:r>
              <a:rPr lang="en-US" dirty="0"/>
              <a:t> grade, </a:t>
            </a:r>
            <a:r>
              <a:rPr lang="ro-RO" dirty="0"/>
              <a:t>8</a:t>
            </a:r>
            <a:r>
              <a:rPr lang="en-US" baseline="30000" dirty="0" err="1"/>
              <a:t>th</a:t>
            </a:r>
            <a:r>
              <a:rPr lang="en-US" dirty="0"/>
              <a:t> grade</a:t>
            </a:r>
            <a:r>
              <a:rPr lang="ro-RO" dirty="0"/>
              <a:t> </a:t>
            </a:r>
            <a:r>
              <a:rPr lang="ro-RO" dirty="0" err="1"/>
              <a:t>and</a:t>
            </a:r>
            <a:r>
              <a:rPr lang="ro-RO" dirty="0"/>
              <a:t> 12</a:t>
            </a:r>
            <a:r>
              <a:rPr lang="en-US" baseline="30000" dirty="0" err="1"/>
              <a:t>th</a:t>
            </a:r>
            <a:r>
              <a:rPr lang="en-US" dirty="0"/>
              <a:t> grade</a:t>
            </a:r>
            <a:r>
              <a:rPr lang="ro-RO" dirty="0"/>
              <a:t>.</a:t>
            </a:r>
            <a:endParaRPr lang="en-US" dirty="0"/>
          </a:p>
          <a:p>
            <a:r>
              <a:rPr lang="en-US" dirty="0"/>
              <a:t>The most important exams are the 8</a:t>
            </a:r>
            <a:r>
              <a:rPr lang="en-US" baseline="30000" dirty="0"/>
              <a:t>th</a:t>
            </a:r>
            <a:r>
              <a:rPr lang="en-US" dirty="0"/>
              <a:t> and the 12</a:t>
            </a:r>
            <a:r>
              <a:rPr lang="en-US" baseline="30000" dirty="0"/>
              <a:t>th</a:t>
            </a:r>
            <a:r>
              <a:rPr lang="en-US" dirty="0"/>
              <a:t> grade exams.</a:t>
            </a:r>
          </a:p>
          <a:p>
            <a:r>
              <a:rPr lang="en-US" dirty="0"/>
              <a:t>The 8</a:t>
            </a:r>
            <a:r>
              <a:rPr lang="en-US" baseline="30000" dirty="0"/>
              <a:t>th</a:t>
            </a:r>
            <a:r>
              <a:rPr lang="en-US" dirty="0"/>
              <a:t> grade exam is important for admission in the High school.</a:t>
            </a:r>
          </a:p>
          <a:p>
            <a:r>
              <a:rPr lang="en-US" dirty="0"/>
              <a:t>The 12</a:t>
            </a:r>
            <a:r>
              <a:rPr lang="en-US" baseline="30000" dirty="0"/>
              <a:t>th</a:t>
            </a:r>
            <a:r>
              <a:rPr lang="en-US" dirty="0"/>
              <a:t> grade exam is called </a:t>
            </a:r>
            <a:r>
              <a:rPr lang="en-US" dirty="0" err="1"/>
              <a:t>Baccalaureat</a:t>
            </a:r>
            <a:r>
              <a:rPr lang="en-US" dirty="0"/>
              <a:t> and is important for University admission.</a:t>
            </a:r>
          </a:p>
          <a:p>
            <a:r>
              <a:rPr lang="en-US" dirty="0"/>
              <a:t>Foreign languages study</a:t>
            </a:r>
            <a:r>
              <a:rPr lang="ro-RO" dirty="0"/>
              <a:t>: </a:t>
            </a:r>
            <a:r>
              <a:rPr lang="ro-RO" dirty="0" err="1"/>
              <a:t>primary</a:t>
            </a:r>
            <a:r>
              <a:rPr lang="ro-RO" dirty="0"/>
              <a:t> </a:t>
            </a:r>
            <a:r>
              <a:rPr lang="ro-RO" dirty="0" err="1"/>
              <a:t>school</a:t>
            </a:r>
            <a:r>
              <a:rPr lang="ro-RO" dirty="0"/>
              <a:t> (L1) </a:t>
            </a:r>
            <a:r>
              <a:rPr lang="ro-RO" dirty="0" err="1"/>
              <a:t>and</a:t>
            </a:r>
            <a:r>
              <a:rPr lang="ro-RO" dirty="0"/>
              <a:t> </a:t>
            </a:r>
            <a:r>
              <a:rPr lang="ro-RO" dirty="0" err="1"/>
              <a:t>secondary</a:t>
            </a:r>
            <a:r>
              <a:rPr lang="ro-RO" dirty="0"/>
              <a:t> </a:t>
            </a:r>
            <a:r>
              <a:rPr lang="ro-RO" dirty="0" err="1"/>
              <a:t>school</a:t>
            </a:r>
            <a:r>
              <a:rPr lang="ro-RO" dirty="0"/>
              <a:t> (L2). English, German or </a:t>
            </a:r>
            <a:r>
              <a:rPr lang="ro-RO" dirty="0" err="1"/>
              <a:t>French</a:t>
            </a:r>
            <a:r>
              <a:rPr lang="ro-RO" dirty="0"/>
              <a:t> are </a:t>
            </a:r>
            <a:r>
              <a:rPr lang="ro-RO" dirty="0" err="1"/>
              <a:t>taught</a:t>
            </a:r>
            <a:r>
              <a:rPr lang="ro-RO" dirty="0"/>
              <a:t>.</a:t>
            </a:r>
          </a:p>
        </p:txBody>
      </p:sp>
    </p:spTree>
    <p:extLst>
      <p:ext uri="{BB962C8B-B14F-4D97-AF65-F5344CB8AC3E}">
        <p14:creationId xmlns:p14="http://schemas.microsoft.com/office/powerpoint/2010/main" val="3731174557"/>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3"/>
            <a:ext cx="8263830" cy="954914"/>
          </a:xfrm>
        </p:spPr>
        <p:txBody>
          <a:bodyPr>
            <a:noAutofit/>
          </a:bodyPr>
          <a:lstStyle/>
          <a:p>
            <a:r>
              <a:rPr lang="ro-RO" sz="2400" b="1" dirty="0">
                <a:latin typeface="Arial" panose="020B0604020202020204" pitchFamily="34" charset="0"/>
                <a:cs typeface="Arial" panose="020B0604020202020204" pitchFamily="34" charset="0"/>
              </a:rPr>
              <a:t>S</a:t>
            </a:r>
            <a:r>
              <a:rPr lang="en-US" sz="2400" b="1" dirty="0">
                <a:latin typeface="Arial" panose="020B0604020202020204" pitchFamily="34" charset="0"/>
                <a:cs typeface="Arial" panose="020B0604020202020204" pitchFamily="34" charset="0"/>
              </a:rPr>
              <a:t>CHOOL SITUATION AT PRESENT</a:t>
            </a:r>
            <a:br>
              <a:rPr lang="ro-RO" sz="2400" b="1" dirty="0">
                <a:latin typeface="Arial" panose="020B0604020202020204" pitchFamily="34" charset="0"/>
                <a:cs typeface="Arial" panose="020B0604020202020204" pitchFamily="34" charset="0"/>
              </a:rPr>
            </a:br>
            <a:br>
              <a:rPr lang="ro-RO" sz="2400" dirty="0">
                <a:latin typeface="Arial" panose="020B0604020202020204" pitchFamily="34" charset="0"/>
                <a:cs typeface="Arial" panose="020B0604020202020204" pitchFamily="34" charset="0"/>
              </a:rPr>
            </a:br>
            <a:r>
              <a:rPr lang="ro-RO" sz="2400" dirty="0">
                <a:latin typeface="Arial" panose="020B0604020202020204" pitchFamily="34" charset="0"/>
                <a:cs typeface="Arial" panose="020B0604020202020204" pitchFamily="34" charset="0"/>
              </a:rPr>
              <a:t>Nu</a:t>
            </a:r>
            <a:r>
              <a:rPr lang="en-US" sz="2400" dirty="0" err="1">
                <a:latin typeface="Arial" panose="020B0604020202020204" pitchFamily="34" charset="0"/>
                <a:cs typeface="Arial" panose="020B0604020202020204" pitchFamily="34" charset="0"/>
              </a:rPr>
              <a:t>mber</a:t>
            </a:r>
            <a:r>
              <a:rPr lang="en-US" sz="2400" dirty="0">
                <a:latin typeface="Arial" panose="020B0604020202020204" pitchFamily="34" charset="0"/>
                <a:cs typeface="Arial" panose="020B0604020202020204" pitchFamily="34" charset="0"/>
              </a:rPr>
              <a:t> of classes</a:t>
            </a:r>
            <a:r>
              <a:rPr lang="ro-RO" sz="2400" dirty="0">
                <a:latin typeface="Arial" panose="020B0604020202020204" pitchFamily="34" charset="0"/>
                <a:cs typeface="Arial" panose="020B0604020202020204" pitchFamily="34" charset="0"/>
              </a:rPr>
              <a:t>: 21; nu</a:t>
            </a:r>
            <a:r>
              <a:rPr lang="en-US" sz="2400" dirty="0" err="1">
                <a:latin typeface="Arial" panose="020B0604020202020204" pitchFamily="34" charset="0"/>
                <a:cs typeface="Arial" panose="020B0604020202020204" pitchFamily="34" charset="0"/>
              </a:rPr>
              <a:t>mber</a:t>
            </a:r>
            <a:r>
              <a:rPr lang="en-US" sz="2400" dirty="0">
                <a:latin typeface="Arial" panose="020B0604020202020204" pitchFamily="34" charset="0"/>
                <a:cs typeface="Arial" panose="020B0604020202020204" pitchFamily="34" charset="0"/>
              </a:rPr>
              <a:t> of students:</a:t>
            </a:r>
            <a:r>
              <a:rPr lang="ro-RO" sz="2400" dirty="0">
                <a:latin typeface="Arial" panose="020B0604020202020204" pitchFamily="34" charset="0"/>
                <a:cs typeface="Arial" panose="020B0604020202020204" pitchFamily="34" charset="0"/>
              </a:rPr>
              <a:t> 480</a:t>
            </a:r>
          </a:p>
        </p:txBody>
      </p:sp>
      <p:sp>
        <p:nvSpPr>
          <p:cNvPr id="3" name="Content Placeholder 2"/>
          <p:cNvSpPr>
            <a:spLocks noGrp="1"/>
          </p:cNvSpPr>
          <p:nvPr>
            <p:ph idx="1"/>
          </p:nvPr>
        </p:nvSpPr>
        <p:spPr>
          <a:xfrm>
            <a:off x="251520" y="1484784"/>
            <a:ext cx="8263830" cy="5112567"/>
          </a:xfrm>
        </p:spPr>
        <p:txBody>
          <a:bodyPr>
            <a:normAutofit/>
          </a:bodyPr>
          <a:lstStyle/>
          <a:p>
            <a:pPr lvl="0"/>
            <a:r>
              <a:rPr lang="en-US" sz="2400" dirty="0">
                <a:latin typeface="Arial" panose="020B0604020202020204" pitchFamily="34" charset="0"/>
                <a:cs typeface="Arial" panose="020B0604020202020204" pitchFamily="34" charset="0"/>
              </a:rPr>
              <a:t>Educational Staff</a:t>
            </a:r>
            <a:r>
              <a:rPr lang="ro-RO" sz="2400" dirty="0">
                <a:latin typeface="Arial" panose="020B0604020202020204" pitchFamily="34" charset="0"/>
                <a:cs typeface="Arial" panose="020B0604020202020204" pitchFamily="34" charset="0"/>
              </a:rPr>
              <a:t>:</a:t>
            </a:r>
          </a:p>
          <a:p>
            <a:r>
              <a:rPr lang="pt-BR" sz="2400" dirty="0">
                <a:latin typeface="Arial" panose="020B0604020202020204" pitchFamily="34" charset="0"/>
                <a:cs typeface="Arial" panose="020B0604020202020204" pitchFamily="34" charset="0"/>
              </a:rPr>
              <a:t>   1 - </a:t>
            </a:r>
            <a:r>
              <a:rPr lang="pt-BR" sz="2400" dirty="0" err="1">
                <a:latin typeface="Arial" panose="020B0604020202020204" pitchFamily="34" charset="0"/>
                <a:cs typeface="Arial" panose="020B0604020202020204" pitchFamily="34" charset="0"/>
              </a:rPr>
              <a:t>headmaster</a:t>
            </a:r>
            <a:r>
              <a:rPr lang="pt-BR" sz="2400" dirty="0">
                <a:latin typeface="Arial" panose="020B0604020202020204" pitchFamily="34" charset="0"/>
                <a:cs typeface="Arial" panose="020B0604020202020204" pitchFamily="34" charset="0"/>
              </a:rPr>
              <a:t>			</a:t>
            </a:r>
            <a:endParaRPr lang="ro-RO" sz="2400" dirty="0">
              <a:latin typeface="Arial" panose="020B0604020202020204" pitchFamily="34" charset="0"/>
              <a:cs typeface="Arial" panose="020B0604020202020204" pitchFamily="34" charset="0"/>
            </a:endParaRPr>
          </a:p>
          <a:p>
            <a:r>
              <a:rPr lang="pt-BR" sz="2400" dirty="0">
                <a:latin typeface="Arial" panose="020B0604020202020204" pitchFamily="34" charset="0"/>
                <a:cs typeface="Arial" panose="020B0604020202020204" pitchFamily="34" charset="0"/>
              </a:rPr>
              <a:t>   5 –</a:t>
            </a:r>
            <a:r>
              <a:rPr lang="ro-RO"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primary school teachers</a:t>
            </a:r>
            <a:r>
              <a:rPr lang="pt-BR" sz="2400" dirty="0">
                <a:latin typeface="Arial" panose="020B0604020202020204" pitchFamily="34" charset="0"/>
                <a:cs typeface="Arial" panose="020B0604020202020204" pitchFamily="34" charset="0"/>
              </a:rPr>
              <a:t>		</a:t>
            </a:r>
            <a:endParaRPr lang="ro-RO" sz="2400" dirty="0">
              <a:latin typeface="Arial" panose="020B0604020202020204" pitchFamily="34" charset="0"/>
              <a:cs typeface="Arial" panose="020B0604020202020204" pitchFamily="34" charset="0"/>
            </a:endParaRPr>
          </a:p>
          <a:p>
            <a:r>
              <a:rPr lang="pt-BR" sz="2400" dirty="0">
                <a:latin typeface="Arial" panose="020B0604020202020204" pitchFamily="34" charset="0"/>
                <a:cs typeface="Arial" panose="020B0604020202020204" pitchFamily="34" charset="0"/>
              </a:rPr>
              <a:t> 27 – general </a:t>
            </a:r>
            <a:r>
              <a:rPr lang="pt-BR" sz="2400" dirty="0" err="1">
                <a:latin typeface="Arial" panose="020B0604020202020204" pitchFamily="34" charset="0"/>
                <a:cs typeface="Arial" panose="020B0604020202020204" pitchFamily="34" charset="0"/>
              </a:rPr>
              <a:t>culture</a:t>
            </a:r>
            <a:r>
              <a:rPr lang="pt-BR" sz="2400" dirty="0">
                <a:latin typeface="Arial" panose="020B0604020202020204" pitchFamily="34" charset="0"/>
                <a:cs typeface="Arial" panose="020B0604020202020204" pitchFamily="34" charset="0"/>
              </a:rPr>
              <a:t> </a:t>
            </a:r>
            <a:r>
              <a:rPr lang="pt-BR" sz="2400" dirty="0" err="1">
                <a:latin typeface="Arial" panose="020B0604020202020204" pitchFamily="34" charset="0"/>
                <a:cs typeface="Arial" panose="020B0604020202020204" pitchFamily="34" charset="0"/>
              </a:rPr>
              <a:t>teachers</a:t>
            </a:r>
            <a:endParaRPr lang="ro-RO" sz="2400" dirty="0">
              <a:latin typeface="Arial" panose="020B0604020202020204" pitchFamily="34" charset="0"/>
              <a:cs typeface="Arial" panose="020B0604020202020204" pitchFamily="34" charset="0"/>
            </a:endParaRPr>
          </a:p>
          <a:p>
            <a:r>
              <a:rPr lang="pt-BR" sz="2400" dirty="0">
                <a:latin typeface="Arial" panose="020B0604020202020204" pitchFamily="34" charset="0"/>
                <a:cs typeface="Arial" panose="020B0604020202020204" pitchFamily="34" charset="0"/>
              </a:rPr>
              <a:t>   9 – visual </a:t>
            </a:r>
            <a:r>
              <a:rPr lang="pt-BR" sz="2400" dirty="0" err="1">
                <a:latin typeface="Arial" panose="020B0604020202020204" pitchFamily="34" charset="0"/>
                <a:cs typeface="Arial" panose="020B0604020202020204" pitchFamily="34" charset="0"/>
              </a:rPr>
              <a:t>arts</a:t>
            </a:r>
            <a:r>
              <a:rPr lang="pt-BR" sz="2400" dirty="0">
                <a:latin typeface="Arial" panose="020B0604020202020204" pitchFamily="34" charset="0"/>
                <a:cs typeface="Arial" panose="020B0604020202020204" pitchFamily="34" charset="0"/>
              </a:rPr>
              <a:t> </a:t>
            </a:r>
            <a:r>
              <a:rPr lang="pt-BR" sz="2400" dirty="0" err="1">
                <a:latin typeface="Arial" panose="020B0604020202020204" pitchFamily="34" charset="0"/>
                <a:cs typeface="Arial" panose="020B0604020202020204" pitchFamily="34" charset="0"/>
              </a:rPr>
              <a:t>teachers</a:t>
            </a:r>
            <a:r>
              <a:rPr lang="pt-BR" sz="2400" dirty="0">
                <a:latin typeface="Arial" panose="020B0604020202020204" pitchFamily="34" charset="0"/>
                <a:cs typeface="Arial" panose="020B0604020202020204" pitchFamily="34" charset="0"/>
              </a:rPr>
              <a:t>	</a:t>
            </a:r>
            <a:endParaRPr lang="ro-RO" sz="2400" dirty="0">
              <a:latin typeface="Arial" panose="020B0604020202020204" pitchFamily="34" charset="0"/>
              <a:cs typeface="Arial" panose="020B0604020202020204" pitchFamily="34" charset="0"/>
            </a:endParaRPr>
          </a:p>
          <a:p>
            <a:r>
              <a:rPr lang="pt-BR" sz="2400" dirty="0">
                <a:latin typeface="Arial" panose="020B0604020202020204" pitchFamily="34" charset="0"/>
                <a:cs typeface="Arial" panose="020B0604020202020204" pitchFamily="34" charset="0"/>
              </a:rPr>
              <a:t>  51 – </a:t>
            </a:r>
            <a:r>
              <a:rPr lang="pt-BR" sz="2400" dirty="0" err="1">
                <a:latin typeface="Arial" panose="020B0604020202020204" pitchFamily="34" charset="0"/>
                <a:cs typeface="Arial" panose="020B0604020202020204" pitchFamily="34" charset="0"/>
              </a:rPr>
              <a:t>music</a:t>
            </a:r>
            <a:r>
              <a:rPr lang="pt-BR" sz="2400" dirty="0">
                <a:latin typeface="Arial" panose="020B0604020202020204" pitchFamily="34" charset="0"/>
                <a:cs typeface="Arial" panose="020B0604020202020204" pitchFamily="34" charset="0"/>
              </a:rPr>
              <a:t> </a:t>
            </a:r>
            <a:r>
              <a:rPr lang="pt-BR" sz="2400" dirty="0" err="1">
                <a:latin typeface="Arial" panose="020B0604020202020204" pitchFamily="34" charset="0"/>
                <a:cs typeface="Arial" panose="020B0604020202020204" pitchFamily="34" charset="0"/>
              </a:rPr>
              <a:t>teachers</a:t>
            </a:r>
            <a:endParaRPr lang="ro-RO" sz="2400" dirty="0">
              <a:latin typeface="Arial" panose="020B0604020202020204" pitchFamily="34" charset="0"/>
              <a:cs typeface="Arial" panose="020B0604020202020204" pitchFamily="34" charset="0"/>
            </a:endParaRPr>
          </a:p>
          <a:p>
            <a:pPr marL="0" indent="0">
              <a:buNone/>
            </a:pPr>
            <a:r>
              <a:rPr lang="pt-BR" sz="2400" dirty="0">
                <a:latin typeface="Arial" panose="020B0604020202020204" pitchFamily="34" charset="0"/>
                <a:cs typeface="Arial" panose="020B0604020202020204" pitchFamily="34" charset="0"/>
              </a:rPr>
              <a:t> </a:t>
            </a:r>
            <a:endParaRPr lang="ro-RO" sz="2400" dirty="0">
              <a:latin typeface="Arial" panose="020B0604020202020204" pitchFamily="34" charset="0"/>
              <a:cs typeface="Arial" panose="020B0604020202020204" pitchFamily="34" charset="0"/>
            </a:endParaRPr>
          </a:p>
          <a:p>
            <a:pPr lvl="0"/>
            <a:r>
              <a:rPr lang="en-US" sz="2400" dirty="0">
                <a:latin typeface="Arial" panose="020B0604020202020204" pitchFamily="34" charset="0"/>
                <a:cs typeface="Arial" panose="020B0604020202020204" pitchFamily="34" charset="0"/>
              </a:rPr>
              <a:t>A</a:t>
            </a:r>
            <a:r>
              <a:rPr lang="ro-RO" sz="2400" dirty="0" err="1">
                <a:latin typeface="Arial" panose="020B0604020202020204" pitchFamily="34" charset="0"/>
                <a:cs typeface="Arial" panose="020B0604020202020204" pitchFamily="34" charset="0"/>
              </a:rPr>
              <a:t>uxilia</a:t>
            </a:r>
            <a:r>
              <a:rPr lang="en-US" sz="2400" dirty="0" err="1">
                <a:latin typeface="Arial" panose="020B0604020202020204" pitchFamily="34" charset="0"/>
                <a:cs typeface="Arial" panose="020B0604020202020204" pitchFamily="34" charset="0"/>
              </a:rPr>
              <a:t>ry</a:t>
            </a:r>
            <a:r>
              <a:rPr lang="en-US" sz="2400" dirty="0">
                <a:latin typeface="Arial" panose="020B0604020202020204" pitchFamily="34" charset="0"/>
                <a:cs typeface="Arial" panose="020B0604020202020204" pitchFamily="34" charset="0"/>
              </a:rPr>
              <a:t> staff</a:t>
            </a:r>
            <a:r>
              <a:rPr lang="ro-RO" sz="2400" dirty="0">
                <a:latin typeface="Arial" panose="020B0604020202020204" pitchFamily="34" charset="0"/>
                <a:cs typeface="Arial" panose="020B0604020202020204" pitchFamily="34" charset="0"/>
              </a:rPr>
              <a:t>: 7 pe</a:t>
            </a:r>
            <a:r>
              <a:rPr lang="en-US" sz="2400" dirty="0" err="1">
                <a:latin typeface="Arial" panose="020B0604020202020204" pitchFamily="34" charset="0"/>
                <a:cs typeface="Arial" panose="020B0604020202020204" pitchFamily="34" charset="0"/>
              </a:rPr>
              <a:t>ople</a:t>
            </a:r>
            <a:endParaRPr lang="ro-RO" sz="2400" dirty="0">
              <a:latin typeface="Arial" panose="020B0604020202020204" pitchFamily="34" charset="0"/>
              <a:cs typeface="Arial" panose="020B0604020202020204" pitchFamily="34" charset="0"/>
            </a:endParaRPr>
          </a:p>
          <a:p>
            <a:r>
              <a:rPr lang="ro-RO" sz="2400" dirty="0">
                <a:latin typeface="Arial" panose="020B0604020202020204" pitchFamily="34" charset="0"/>
                <a:cs typeface="Arial" panose="020B0604020202020204" pitchFamily="34" charset="0"/>
              </a:rPr>
              <a:t>1 secretar</a:t>
            </a:r>
            <a:r>
              <a:rPr lang="en-US" sz="2400" dirty="0">
                <a:latin typeface="Arial" panose="020B0604020202020204" pitchFamily="34" charset="0"/>
                <a:cs typeface="Arial" panose="020B0604020202020204" pitchFamily="34" charset="0"/>
              </a:rPr>
              <a:t>y</a:t>
            </a:r>
            <a:r>
              <a:rPr lang="ro-RO" sz="2400" dirty="0">
                <a:latin typeface="Arial" panose="020B0604020202020204" pitchFamily="34" charset="0"/>
                <a:cs typeface="Arial" panose="020B0604020202020204" pitchFamily="34" charset="0"/>
              </a:rPr>
              <a:t>, 1 </a:t>
            </a:r>
            <a:r>
              <a:rPr lang="en-US" sz="2400" dirty="0">
                <a:latin typeface="Arial" panose="020B0604020202020204" pitchFamily="34" charset="0"/>
                <a:cs typeface="Arial" panose="020B0604020202020204" pitchFamily="34" charset="0"/>
              </a:rPr>
              <a:t>accountant</a:t>
            </a:r>
            <a:r>
              <a:rPr lang="ro-RO" sz="2400" dirty="0">
                <a:latin typeface="Arial" panose="020B0604020202020204" pitchFamily="34" charset="0"/>
                <a:cs typeface="Arial" panose="020B0604020202020204" pitchFamily="34" charset="0"/>
              </a:rPr>
              <a:t>, 1 administrator, 1 </a:t>
            </a:r>
            <a:r>
              <a:rPr lang="en-US" sz="2400" dirty="0">
                <a:latin typeface="Arial" panose="020B0604020202020204" pitchFamily="34" charset="0"/>
                <a:cs typeface="Arial" panose="020B0604020202020204" pitchFamily="34" charset="0"/>
              </a:rPr>
              <a:t>librarian</a:t>
            </a:r>
            <a:r>
              <a:rPr lang="ro-RO" sz="2400" dirty="0">
                <a:latin typeface="Arial" panose="020B0604020202020204" pitchFamily="34" charset="0"/>
                <a:cs typeface="Arial" panose="020B0604020202020204" pitchFamily="34" charset="0"/>
              </a:rPr>
              <a:t>, 1 </a:t>
            </a:r>
            <a:r>
              <a:rPr lang="en-US" sz="2400" dirty="0">
                <a:latin typeface="Arial" panose="020B0604020202020204" pitchFamily="34" charset="0"/>
                <a:cs typeface="Arial" panose="020B0604020202020204" pitchFamily="34" charset="0"/>
              </a:rPr>
              <a:t>IT person</a:t>
            </a:r>
            <a:r>
              <a:rPr lang="ro-RO" sz="2400" dirty="0">
                <a:latin typeface="Arial" panose="020B0604020202020204" pitchFamily="34" charset="0"/>
                <a:cs typeface="Arial" panose="020B0604020202020204" pitchFamily="34" charset="0"/>
              </a:rPr>
              <a:t>, 2 </a:t>
            </a:r>
            <a:r>
              <a:rPr lang="en-US" sz="2400" dirty="0">
                <a:latin typeface="Arial" panose="020B0604020202020204" pitchFamily="34" charset="0"/>
                <a:cs typeface="Arial" panose="020B0604020202020204" pitchFamily="34" charset="0"/>
              </a:rPr>
              <a:t>assistant music masters</a:t>
            </a:r>
            <a:endParaRPr lang="ro-RO" sz="2400" dirty="0">
              <a:latin typeface="Arial" panose="020B0604020202020204" pitchFamily="34" charset="0"/>
              <a:cs typeface="Arial" panose="020B0604020202020204" pitchFamily="34" charset="0"/>
            </a:endParaRPr>
          </a:p>
          <a:p>
            <a:pPr lvl="0"/>
            <a:r>
              <a:rPr lang="en-US" sz="2400" dirty="0">
                <a:latin typeface="Arial" panose="020B0604020202020204" pitchFamily="34" charset="0"/>
                <a:cs typeface="Arial" panose="020B0604020202020204" pitchFamily="34" charset="0"/>
              </a:rPr>
              <a:t>Non-educational staff</a:t>
            </a:r>
            <a:r>
              <a:rPr lang="ro-RO" sz="2400" dirty="0">
                <a:latin typeface="Arial" panose="020B0604020202020204" pitchFamily="34" charset="0"/>
                <a:cs typeface="Arial" panose="020B0604020202020204" pitchFamily="34" charset="0"/>
              </a:rPr>
              <a:t>: 5 pe</a:t>
            </a:r>
            <a:r>
              <a:rPr lang="en-US" sz="2400" dirty="0" err="1">
                <a:latin typeface="Arial" panose="020B0604020202020204" pitchFamily="34" charset="0"/>
                <a:cs typeface="Arial" panose="020B0604020202020204" pitchFamily="34" charset="0"/>
              </a:rPr>
              <a:t>ople</a:t>
            </a:r>
            <a:endParaRPr lang="ro-RO" sz="2400" dirty="0">
              <a:latin typeface="Arial" panose="020B0604020202020204" pitchFamily="34" charset="0"/>
              <a:cs typeface="Arial" panose="020B0604020202020204" pitchFamily="34" charset="0"/>
            </a:endParaRPr>
          </a:p>
          <a:p>
            <a:r>
              <a:rPr lang="ro-RO" sz="2400" dirty="0">
                <a:latin typeface="Arial" panose="020B0604020202020204" pitchFamily="34" charset="0"/>
                <a:cs typeface="Arial" panose="020B0604020202020204" pitchFamily="34" charset="0"/>
              </a:rPr>
              <a:t>3 </a:t>
            </a:r>
            <a:r>
              <a:rPr lang="en-US" sz="2400" dirty="0">
                <a:latin typeface="Arial" panose="020B0604020202020204" pitchFamily="34" charset="0"/>
                <a:cs typeface="Arial" panose="020B0604020202020204" pitchFamily="34" charset="0"/>
              </a:rPr>
              <a:t>cleaners</a:t>
            </a:r>
            <a:r>
              <a:rPr lang="ro-RO" sz="2400" dirty="0">
                <a:latin typeface="Arial" panose="020B0604020202020204" pitchFamily="34" charset="0"/>
                <a:cs typeface="Arial" panose="020B0604020202020204" pitchFamily="34" charset="0"/>
              </a:rPr>
              <a:t>, 1 </a:t>
            </a:r>
            <a:r>
              <a:rPr lang="en-US" sz="2400" dirty="0">
                <a:latin typeface="Arial" panose="020B0604020202020204" pitchFamily="34" charset="0"/>
                <a:cs typeface="Arial" panose="020B0604020202020204" pitchFamily="34" charset="0"/>
              </a:rPr>
              <a:t>maintenance </a:t>
            </a:r>
            <a:r>
              <a:rPr lang="ro-RO" sz="2400" dirty="0">
                <a:latin typeface="Arial" panose="020B0604020202020204" pitchFamily="34" charset="0"/>
                <a:cs typeface="Arial" panose="020B0604020202020204" pitchFamily="34" charset="0"/>
              </a:rPr>
              <a:t>mec</a:t>
            </a:r>
            <a:r>
              <a:rPr lang="en-US" sz="2400" dirty="0">
                <a:latin typeface="Arial" panose="020B0604020202020204" pitchFamily="34" charset="0"/>
                <a:cs typeface="Arial" panose="020B0604020202020204" pitchFamily="34" charset="0"/>
              </a:rPr>
              <a:t>h</a:t>
            </a:r>
            <a:r>
              <a:rPr lang="ro-RO" sz="2400" dirty="0" err="1">
                <a:latin typeface="Arial" panose="020B0604020202020204" pitchFamily="34" charset="0"/>
                <a:cs typeface="Arial" panose="020B0604020202020204" pitchFamily="34" charset="0"/>
              </a:rPr>
              <a:t>anic</a:t>
            </a:r>
            <a:r>
              <a:rPr lang="ro-RO" sz="2400" dirty="0">
                <a:latin typeface="Arial" panose="020B0604020202020204" pitchFamily="34" charset="0"/>
                <a:cs typeface="Arial" panose="020B0604020202020204" pitchFamily="34" charset="0"/>
              </a:rPr>
              <a:t>, 1 </a:t>
            </a:r>
            <a:r>
              <a:rPr lang="en-US" sz="2400" dirty="0">
                <a:latin typeface="Arial" panose="020B0604020202020204" pitchFamily="34" charset="0"/>
                <a:cs typeface="Arial" panose="020B0604020202020204" pitchFamily="34" charset="0"/>
              </a:rPr>
              <a:t>guardian</a:t>
            </a:r>
            <a:endParaRPr lang="ro-RO" sz="2400" dirty="0">
              <a:latin typeface="Arial" panose="020B0604020202020204" pitchFamily="34" charset="0"/>
              <a:cs typeface="Arial" panose="020B0604020202020204" pitchFamily="34" charset="0"/>
            </a:endParaRPr>
          </a:p>
          <a:p>
            <a:endParaRPr lang="ro-RO" dirty="0"/>
          </a:p>
        </p:txBody>
      </p:sp>
      <p:pic>
        <p:nvPicPr>
          <p:cNvPr id="4" name="Picture 3" descr="C:\Documents and Settings\Dinca\Desktop\DSC05078.jpg"/>
          <p:cNvPicPr/>
          <p:nvPr/>
        </p:nvPicPr>
        <p:blipFill>
          <a:blip r:embed="rId2" cstate="print"/>
          <a:srcRect/>
          <a:stretch>
            <a:fillRect/>
          </a:stretch>
        </p:blipFill>
        <p:spPr bwMode="auto">
          <a:xfrm>
            <a:off x="5615608" y="1052736"/>
            <a:ext cx="3528392" cy="2952328"/>
          </a:xfrm>
          <a:prstGeom prst="rect">
            <a:avLst/>
          </a:prstGeom>
          <a:noFill/>
          <a:ln w="9525">
            <a:noFill/>
            <a:miter lim="800000"/>
            <a:headEnd/>
            <a:tailEnd/>
          </a:ln>
        </p:spPr>
      </p:pic>
    </p:spTree>
    <p:extLst>
      <p:ext uri="{BB962C8B-B14F-4D97-AF65-F5344CB8AC3E}">
        <p14:creationId xmlns:p14="http://schemas.microsoft.com/office/powerpoint/2010/main" val="3580587667"/>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Picture 7"/>
          <p:cNvPicPr>
            <a:picLocks noChangeAspect="1" noChangeArrowheads="1"/>
          </p:cNvPicPr>
          <p:nvPr/>
        </p:nvPicPr>
        <p:blipFill>
          <a:blip r:embed="rId2" cstate="print">
            <a:lum bright="78000" contrast="-65000"/>
          </a:blip>
          <a:srcRect/>
          <a:stretch>
            <a:fillRect/>
          </a:stretch>
        </p:blipFill>
        <p:spPr bwMode="auto">
          <a:xfrm>
            <a:off x="0" y="0"/>
            <a:ext cx="9144000" cy="6858016"/>
          </a:xfrm>
          <a:prstGeom prst="rect">
            <a:avLst/>
          </a:prstGeom>
          <a:noFill/>
          <a:ln w="9525">
            <a:noFill/>
            <a:miter lim="800000"/>
            <a:headEnd/>
            <a:tailEnd/>
          </a:ln>
          <a:effectLst>
            <a:outerShdw blurRad="50800" dist="50800" dir="5400000" algn="ctr" rotWithShape="0">
              <a:srgbClr val="000000"/>
            </a:outerShdw>
          </a:effectLst>
        </p:spPr>
      </p:pic>
      <p:sp>
        <p:nvSpPr>
          <p:cNvPr id="9218" name="Title 1"/>
          <p:cNvSpPr>
            <a:spLocks noGrp="1"/>
          </p:cNvSpPr>
          <p:nvPr>
            <p:ph type="title"/>
          </p:nvPr>
        </p:nvSpPr>
        <p:spPr>
          <a:xfrm>
            <a:off x="1571604" y="214290"/>
            <a:ext cx="5757874" cy="1082660"/>
          </a:xfrm>
        </p:spPr>
        <p:txBody>
          <a:bodyPr/>
          <a:lstStyle/>
          <a:p>
            <a:pPr algn="ctr" eaLnBrk="1" hangingPunct="1"/>
            <a:r>
              <a:rPr lang="en-US" b="1" dirty="0">
                <a:latin typeface="Arial" panose="020B0604020202020204" pitchFamily="34" charset="0"/>
                <a:cs typeface="Arial" panose="020B0604020202020204" pitchFamily="34" charset="0"/>
              </a:rPr>
              <a:t>Facilities</a:t>
            </a:r>
          </a:p>
        </p:txBody>
      </p:sp>
      <p:sp>
        <p:nvSpPr>
          <p:cNvPr id="9219" name="Content Placeholder 2"/>
          <p:cNvSpPr>
            <a:spLocks noGrp="1"/>
          </p:cNvSpPr>
          <p:nvPr>
            <p:ph idx="4294967295"/>
          </p:nvPr>
        </p:nvSpPr>
        <p:spPr>
          <a:xfrm>
            <a:off x="214282" y="1285875"/>
            <a:ext cx="8358246" cy="4525963"/>
          </a:xfrm>
        </p:spPr>
        <p:txBody>
          <a:bodyPr/>
          <a:lstStyle/>
          <a:p>
            <a:pPr algn="just" eaLnBrk="1" hangingPunct="1">
              <a:buFont typeface="Arial" pitchFamily="34" charset="0"/>
              <a:buNone/>
            </a:pPr>
            <a:r>
              <a:rPr lang="en-US" sz="1800" dirty="0">
                <a:latin typeface="Arial" panose="020B0604020202020204" pitchFamily="34" charset="0"/>
                <a:cs typeface="Arial" panose="020B0604020202020204" pitchFamily="34" charset="0"/>
              </a:rPr>
              <a:t>The High School of Art</a:t>
            </a:r>
            <a:r>
              <a:rPr lang="ro-RO"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is placed  in one building on four levels (basement, semi-basement, ground floor, first floor), there are totally </a:t>
            </a:r>
            <a:r>
              <a:rPr lang="ro-RO" sz="1800" dirty="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p>
            <a:pPr eaLnBrk="1" hangingPunct="1"/>
            <a:r>
              <a:rPr lang="fr-FR" sz="1800" dirty="0">
                <a:latin typeface="Arial" panose="020B0604020202020204" pitchFamily="34" charset="0"/>
                <a:cs typeface="Arial" panose="020B0604020202020204" pitchFamily="34" charset="0"/>
              </a:rPr>
              <a:t>20 </a:t>
            </a:r>
            <a:r>
              <a:rPr lang="fr-FR" sz="1800" dirty="0" err="1">
                <a:latin typeface="Arial" panose="020B0604020202020204" pitchFamily="34" charset="0"/>
                <a:cs typeface="Arial" panose="020B0604020202020204" pitchFamily="34" charset="0"/>
              </a:rPr>
              <a:t>classrooms</a:t>
            </a:r>
            <a:endParaRPr lang="en-US" sz="1800" dirty="0">
              <a:latin typeface="Arial" panose="020B0604020202020204" pitchFamily="34" charset="0"/>
              <a:cs typeface="Arial" panose="020B0604020202020204" pitchFamily="34" charset="0"/>
            </a:endParaRPr>
          </a:p>
          <a:p>
            <a:pPr eaLnBrk="1" hangingPunct="1"/>
            <a:r>
              <a:rPr lang="fr-FR" sz="1800" dirty="0">
                <a:latin typeface="Arial" panose="020B0604020202020204" pitchFamily="34" charset="0"/>
                <a:cs typeface="Arial" panose="020B0604020202020204" pitchFamily="34" charset="0"/>
              </a:rPr>
              <a:t>4 workshops</a:t>
            </a:r>
            <a:endParaRPr lang="en-US" sz="1800" dirty="0">
              <a:latin typeface="Arial" panose="020B0604020202020204" pitchFamily="34" charset="0"/>
              <a:cs typeface="Arial" panose="020B0604020202020204" pitchFamily="34" charset="0"/>
            </a:endParaRPr>
          </a:p>
          <a:p>
            <a:pPr eaLnBrk="1" hangingPunct="1"/>
            <a:r>
              <a:rPr lang="fr-FR" sz="1800" dirty="0">
                <a:latin typeface="Arial" panose="020B0604020202020204" pitchFamily="34" charset="0"/>
                <a:cs typeface="Arial" panose="020B0604020202020204" pitchFamily="34" charset="0"/>
              </a:rPr>
              <a:t>2 sculpture workshops</a:t>
            </a:r>
            <a:endParaRPr lang="en-US" sz="1800" dirty="0">
              <a:latin typeface="Arial" panose="020B0604020202020204" pitchFamily="34" charset="0"/>
              <a:cs typeface="Arial" panose="020B0604020202020204" pitchFamily="34" charset="0"/>
            </a:endParaRPr>
          </a:p>
          <a:p>
            <a:pPr eaLnBrk="1" hangingPunct="1"/>
            <a:r>
              <a:rPr lang="fr-FR" sz="1800" dirty="0">
                <a:latin typeface="Arial" panose="020B0604020202020204" pitchFamily="34" charset="0"/>
                <a:cs typeface="Arial" panose="020B0604020202020204" pitchFamily="34" charset="0"/>
              </a:rPr>
              <a:t>1 </a:t>
            </a:r>
            <a:r>
              <a:rPr lang="fr-FR" sz="1800" dirty="0" err="1">
                <a:latin typeface="Arial" panose="020B0604020202020204" pitchFamily="34" charset="0"/>
                <a:cs typeface="Arial" panose="020B0604020202020204" pitchFamily="34" charset="0"/>
              </a:rPr>
              <a:t>graphics</a:t>
            </a:r>
            <a:r>
              <a:rPr lang="fr-FR" sz="1800" dirty="0">
                <a:latin typeface="Arial" panose="020B0604020202020204" pitchFamily="34" charset="0"/>
                <a:cs typeface="Arial" panose="020B0604020202020204" pitchFamily="34" charset="0"/>
              </a:rPr>
              <a:t> workshop</a:t>
            </a:r>
            <a:endParaRPr lang="en-US" sz="1800" dirty="0">
              <a:latin typeface="Arial" panose="020B0604020202020204" pitchFamily="34" charset="0"/>
              <a:cs typeface="Arial" panose="020B0604020202020204" pitchFamily="34" charset="0"/>
            </a:endParaRPr>
          </a:p>
          <a:p>
            <a:pPr eaLnBrk="1" hangingPunct="1"/>
            <a:r>
              <a:rPr lang="fr-FR" sz="1800" dirty="0">
                <a:latin typeface="Arial" panose="020B0604020202020204" pitchFamily="34" charset="0"/>
                <a:cs typeface="Arial" panose="020B0604020202020204" pitchFamily="34" charset="0"/>
              </a:rPr>
              <a:t>1 painting workshop</a:t>
            </a:r>
            <a:endParaRPr lang="en-US" sz="1800" dirty="0">
              <a:latin typeface="Arial" panose="020B0604020202020204" pitchFamily="34" charset="0"/>
              <a:cs typeface="Arial" panose="020B0604020202020204" pitchFamily="34" charset="0"/>
            </a:endParaRPr>
          </a:p>
          <a:p>
            <a:pPr eaLnBrk="1" hangingPunct="1"/>
            <a:r>
              <a:rPr lang="pt-BR" sz="1800" dirty="0">
                <a:latin typeface="Arial" panose="020B0604020202020204" pitchFamily="34" charset="0"/>
                <a:cs typeface="Arial" panose="020B0604020202020204" pitchFamily="34" charset="0"/>
              </a:rPr>
              <a:t>14 </a:t>
            </a:r>
            <a:r>
              <a:rPr lang="pt-BR" sz="1800" dirty="0" err="1">
                <a:latin typeface="Arial" panose="020B0604020202020204" pitchFamily="34" charset="0"/>
                <a:cs typeface="Arial" panose="020B0604020202020204" pitchFamily="34" charset="0"/>
              </a:rPr>
              <a:t>music</a:t>
            </a:r>
            <a:r>
              <a:rPr lang="pt-BR" sz="1800" dirty="0">
                <a:latin typeface="Arial" panose="020B0604020202020204" pitchFamily="34" charset="0"/>
                <a:cs typeface="Arial" panose="020B0604020202020204" pitchFamily="34" charset="0"/>
              </a:rPr>
              <a:t> </a:t>
            </a:r>
            <a:r>
              <a:rPr lang="pt-BR" sz="1800" dirty="0" err="1">
                <a:latin typeface="Arial" panose="020B0604020202020204" pitchFamily="34" charset="0"/>
                <a:cs typeface="Arial" panose="020B0604020202020204" pitchFamily="34" charset="0"/>
              </a:rPr>
              <a:t>study</a:t>
            </a:r>
            <a:r>
              <a:rPr lang="pt-BR" sz="1800" dirty="0">
                <a:latin typeface="Arial" panose="020B0604020202020204" pitchFamily="34" charset="0"/>
                <a:cs typeface="Arial" panose="020B0604020202020204" pitchFamily="34" charset="0"/>
              </a:rPr>
              <a:t> </a:t>
            </a:r>
            <a:r>
              <a:rPr lang="pt-BR" sz="1800" dirty="0" err="1">
                <a:latin typeface="Arial" panose="020B0604020202020204" pitchFamily="34" charset="0"/>
                <a:cs typeface="Arial" panose="020B0604020202020204" pitchFamily="34" charset="0"/>
              </a:rPr>
              <a:t>rooms</a:t>
            </a:r>
            <a:r>
              <a:rPr lang="pt-BR" sz="1800"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a:p>
            <a:pPr eaLnBrk="1" hangingPunct="1"/>
            <a:r>
              <a:rPr lang="pt-BR" sz="1800" dirty="0">
                <a:latin typeface="Arial" panose="020B0604020202020204" pitchFamily="34" charset="0"/>
                <a:cs typeface="Arial" panose="020B0604020202020204" pitchFamily="34" charset="0"/>
              </a:rPr>
              <a:t>1 IT </a:t>
            </a:r>
            <a:r>
              <a:rPr lang="pt-BR" sz="1800" dirty="0" err="1">
                <a:latin typeface="Arial" panose="020B0604020202020204" pitchFamily="34" charset="0"/>
                <a:cs typeface="Arial" panose="020B0604020202020204" pitchFamily="34" charset="0"/>
              </a:rPr>
              <a:t>lab</a:t>
            </a:r>
            <a:r>
              <a:rPr lang="fr-FR" sz="1800"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a:p>
            <a:pPr eaLnBrk="1" hangingPunct="1"/>
            <a:r>
              <a:rPr lang="pt-BR" sz="1800" dirty="0">
                <a:latin typeface="Arial" panose="020B0604020202020204" pitchFamily="34" charset="0"/>
                <a:cs typeface="Arial" panose="020B0604020202020204" pitchFamily="34" charset="0"/>
              </a:rPr>
              <a:t>1 </a:t>
            </a:r>
            <a:r>
              <a:rPr lang="pt-BR" sz="1800" dirty="0" err="1">
                <a:latin typeface="Arial" panose="020B0604020202020204" pitchFamily="34" charset="0"/>
                <a:cs typeface="Arial" panose="020B0604020202020204" pitchFamily="34" charset="0"/>
              </a:rPr>
              <a:t>sports</a:t>
            </a:r>
            <a:r>
              <a:rPr lang="pt-BR" sz="1800" dirty="0">
                <a:latin typeface="Arial" panose="020B0604020202020204" pitchFamily="34" charset="0"/>
                <a:cs typeface="Arial" panose="020B0604020202020204" pitchFamily="34" charset="0"/>
              </a:rPr>
              <a:t> </a:t>
            </a:r>
            <a:r>
              <a:rPr lang="pt-BR" sz="1800" dirty="0" err="1">
                <a:latin typeface="Arial" panose="020B0604020202020204" pitchFamily="34" charset="0"/>
                <a:cs typeface="Arial" panose="020B0604020202020204" pitchFamily="34" charset="0"/>
              </a:rPr>
              <a:t>field</a:t>
            </a:r>
            <a:r>
              <a:rPr lang="pt-BR" sz="1800" dirty="0">
                <a:latin typeface="Arial" panose="020B0604020202020204" pitchFamily="34" charset="0"/>
                <a:cs typeface="Arial" panose="020B0604020202020204" pitchFamily="34" charset="0"/>
              </a:rPr>
              <a:t> </a:t>
            </a:r>
            <a:r>
              <a:rPr lang="pt-BR" sz="1800" dirty="0" err="1">
                <a:latin typeface="Arial" panose="020B0604020202020204" pitchFamily="34" charset="0"/>
                <a:cs typeface="Arial" panose="020B0604020202020204" pitchFamily="34" charset="0"/>
              </a:rPr>
              <a:t>of</a:t>
            </a:r>
            <a:r>
              <a:rPr lang="pt-BR" sz="1800" dirty="0">
                <a:latin typeface="Arial" panose="020B0604020202020204" pitchFamily="34" charset="0"/>
                <a:cs typeface="Arial" panose="020B0604020202020204" pitchFamily="34" charset="0"/>
              </a:rPr>
              <a:t> 400mp</a:t>
            </a:r>
            <a:endParaRPr lang="en-US" sz="1800" dirty="0">
              <a:latin typeface="Arial" panose="020B0604020202020204" pitchFamily="34" charset="0"/>
              <a:cs typeface="Arial" panose="020B0604020202020204" pitchFamily="34" charset="0"/>
            </a:endParaRPr>
          </a:p>
          <a:p>
            <a:pPr eaLnBrk="1" hangingPunct="1"/>
            <a:r>
              <a:rPr lang="pt-BR" sz="1800" dirty="0">
                <a:latin typeface="Arial" panose="020B0604020202020204" pitchFamily="34" charset="0"/>
                <a:cs typeface="Arial" panose="020B0604020202020204" pitchFamily="34" charset="0"/>
              </a:rPr>
              <a:t>1 </a:t>
            </a:r>
            <a:r>
              <a:rPr lang="pt-BR" sz="1800" dirty="0" err="1">
                <a:latin typeface="Arial" panose="020B0604020202020204" pitchFamily="34" charset="0"/>
                <a:cs typeface="Arial" panose="020B0604020202020204" pitchFamily="34" charset="0"/>
              </a:rPr>
              <a:t>gym</a:t>
            </a:r>
            <a:endParaRPr lang="en-US" sz="1800" dirty="0">
              <a:latin typeface="Arial" panose="020B0604020202020204" pitchFamily="34" charset="0"/>
              <a:cs typeface="Arial" panose="020B0604020202020204" pitchFamily="34" charset="0"/>
            </a:endParaRPr>
          </a:p>
        </p:txBody>
      </p:sp>
      <p:pic>
        <p:nvPicPr>
          <p:cNvPr id="9220" name="Picture 2" descr="D:\My Documents\Poze\Aprilie 2011 230.jpg"/>
          <p:cNvPicPr>
            <a:picLocks noChangeAspect="1" noChangeArrowheads="1"/>
          </p:cNvPicPr>
          <p:nvPr/>
        </p:nvPicPr>
        <p:blipFill>
          <a:blip r:embed="rId3" cstate="print"/>
          <a:srcRect/>
          <a:stretch>
            <a:fillRect/>
          </a:stretch>
        </p:blipFill>
        <p:spPr bwMode="auto">
          <a:xfrm rot="20830401">
            <a:off x="3800341" y="2117879"/>
            <a:ext cx="3002884" cy="2115161"/>
          </a:xfrm>
          <a:prstGeom prst="roundRect">
            <a:avLst>
              <a:gd name="adj" fmla="val 8594"/>
            </a:avLst>
          </a:prstGeom>
          <a:solidFill>
            <a:srgbClr val="FFFFFF">
              <a:shade val="85000"/>
            </a:srgbClr>
          </a:solidFill>
          <a:ln>
            <a:noFill/>
          </a:ln>
          <a:effectLst>
            <a:outerShdw blurRad="50800" dist="38100" dir="16200000" rotWithShape="0">
              <a:prstClr val="black">
                <a:alpha val="40000"/>
              </a:prstClr>
            </a:outerShdw>
            <a:reflection blurRad="12700" stA="38000" endPos="28000" dist="5000" dir="5400000" sy="-100000" algn="bl" rotWithShape="0"/>
          </a:effectLst>
        </p:spPr>
      </p:pic>
      <p:pic>
        <p:nvPicPr>
          <p:cNvPr id="8" name="Picture 7" descr="D:\My Documents\Poze\ziua apei\DSC02886.JPG"/>
          <p:cNvPicPr/>
          <p:nvPr/>
        </p:nvPicPr>
        <p:blipFill>
          <a:blip r:embed="rId4" cstate="print"/>
          <a:srcRect/>
          <a:stretch>
            <a:fillRect/>
          </a:stretch>
        </p:blipFill>
        <p:spPr bwMode="auto">
          <a:xfrm>
            <a:off x="6300192" y="4216855"/>
            <a:ext cx="2600889" cy="2235388"/>
          </a:xfrm>
          <a:prstGeom prst="rect">
            <a:avLst/>
          </a:prstGeom>
          <a:noFill/>
          <a:ln w="9525">
            <a:noFill/>
            <a:miter lim="800000"/>
            <a:headEnd/>
            <a:tailEnd/>
          </a:ln>
        </p:spPr>
      </p:pic>
      <p:pic>
        <p:nvPicPr>
          <p:cNvPr id="9" name="Picture 8" descr="C:\Documents and Settings\Dinca\Desktop\12_clasa goala.JPG"/>
          <p:cNvPicPr/>
          <p:nvPr/>
        </p:nvPicPr>
        <p:blipFill>
          <a:blip r:embed="rId5" cstate="print"/>
          <a:srcRect/>
          <a:stretch>
            <a:fillRect/>
          </a:stretch>
        </p:blipFill>
        <p:spPr bwMode="auto">
          <a:xfrm>
            <a:off x="2577796" y="4653136"/>
            <a:ext cx="2502507" cy="2120272"/>
          </a:xfrm>
          <a:prstGeom prst="rect">
            <a:avLst/>
          </a:prstGeom>
          <a:noFill/>
          <a:ln w="9525">
            <a:noFill/>
            <a:miter lim="800000"/>
            <a:headEnd/>
            <a:tailEnd/>
          </a:ln>
        </p:spPr>
      </p:pic>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2" cstate="print">
            <a:lum bright="78000" contrast="-65000"/>
          </a:blip>
          <a:srcRect/>
          <a:stretch>
            <a:fillRect/>
          </a:stretch>
        </p:blipFill>
        <p:spPr bwMode="auto">
          <a:xfrm>
            <a:off x="0" y="0"/>
            <a:ext cx="9144000" cy="6858016"/>
          </a:xfrm>
          <a:prstGeom prst="rect">
            <a:avLst/>
          </a:prstGeom>
          <a:noFill/>
          <a:ln w="9525">
            <a:noFill/>
            <a:miter lim="800000"/>
            <a:headEnd/>
            <a:tailEnd/>
          </a:ln>
          <a:effectLst>
            <a:outerShdw blurRad="50800" dist="50800" dir="5400000" algn="ctr" rotWithShape="0">
              <a:srgbClr val="000000"/>
            </a:outerShdw>
          </a:effectLst>
        </p:spPr>
      </p:pic>
      <p:sp>
        <p:nvSpPr>
          <p:cNvPr id="10242" name="Title 1"/>
          <p:cNvSpPr>
            <a:spLocks noGrp="1"/>
          </p:cNvSpPr>
          <p:nvPr>
            <p:ph type="title"/>
          </p:nvPr>
        </p:nvSpPr>
        <p:spPr>
          <a:xfrm>
            <a:off x="1043608" y="116633"/>
            <a:ext cx="7471742" cy="288031"/>
          </a:xfrm>
        </p:spPr>
        <p:txBody>
          <a:bodyPr>
            <a:normAutofit fontScale="90000"/>
          </a:bodyPr>
          <a:lstStyle/>
          <a:p>
            <a:pPr algn="ctr" eaLnBrk="1" hangingPunct="1"/>
            <a:r>
              <a:rPr lang="en-US" sz="3600" b="1" dirty="0">
                <a:latin typeface="Lucida Calligraphy" panose="03010101010101010101" pitchFamily="66" charset="0"/>
                <a:cs typeface="Times New Roman" pitchFamily="18" charset="0"/>
              </a:rPr>
              <a:t>Out-of-school activities</a:t>
            </a:r>
          </a:p>
        </p:txBody>
      </p:sp>
      <p:sp>
        <p:nvSpPr>
          <p:cNvPr id="10243" name="Rectangle 1"/>
          <p:cNvSpPr>
            <a:spLocks noChangeArrowheads="1"/>
          </p:cNvSpPr>
          <p:nvPr/>
        </p:nvSpPr>
        <p:spPr bwMode="auto">
          <a:xfrm>
            <a:off x="179512" y="1431592"/>
            <a:ext cx="8678709" cy="2954655"/>
          </a:xfrm>
          <a:prstGeom prst="rect">
            <a:avLst/>
          </a:prstGeom>
          <a:noFill/>
          <a:ln w="9525">
            <a:noFill/>
            <a:miter lim="800000"/>
            <a:headEnd/>
            <a:tailEnd/>
          </a:ln>
        </p:spPr>
        <p:txBody>
          <a:bodyPr wrap="square" anchor="ctr">
            <a:spAutoFit/>
          </a:bodyPr>
          <a:lstStyle/>
          <a:p>
            <a:pPr indent="228600" algn="just">
              <a:buFont typeface="Wingdings" pitchFamily="2" charset="2"/>
              <a:buChar char="Ø"/>
            </a:pPr>
            <a:r>
              <a:rPr lang="es-ES" dirty="0" err="1">
                <a:latin typeface="Times New Roman" pitchFamily="18" charset="0"/>
                <a:ea typeface="Calibri" pitchFamily="34" charset="0"/>
                <a:cs typeface="Times New Roman" pitchFamily="18" charset="0"/>
              </a:rPr>
              <a:t>The</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school</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activity</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is</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completed</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by</a:t>
            </a:r>
            <a:r>
              <a:rPr lang="es-ES" dirty="0">
                <a:latin typeface="Times New Roman" pitchFamily="18" charset="0"/>
                <a:ea typeface="Calibri" pitchFamily="34" charset="0"/>
                <a:cs typeface="Times New Roman" pitchFamily="18" charset="0"/>
              </a:rPr>
              <a:t> a </a:t>
            </a:r>
            <a:r>
              <a:rPr lang="es-ES" dirty="0" err="1">
                <a:latin typeface="Times New Roman" pitchFamily="18" charset="0"/>
                <a:ea typeface="Calibri" pitchFamily="34" charset="0"/>
                <a:cs typeface="Times New Roman" pitchFamily="18" charset="0"/>
              </a:rPr>
              <a:t>great</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diversity</a:t>
            </a:r>
            <a:r>
              <a:rPr lang="es-ES" dirty="0">
                <a:latin typeface="Times New Roman" pitchFamily="18" charset="0"/>
                <a:ea typeface="Calibri" pitchFamily="34" charset="0"/>
                <a:cs typeface="Times New Roman" pitchFamily="18" charset="0"/>
              </a:rPr>
              <a:t> of </a:t>
            </a:r>
            <a:r>
              <a:rPr lang="es-ES" dirty="0" err="1">
                <a:latin typeface="Times New Roman" pitchFamily="18" charset="0"/>
                <a:ea typeface="Calibri" pitchFamily="34" charset="0"/>
                <a:cs typeface="Times New Roman" pitchFamily="18" charset="0"/>
              </a:rPr>
              <a:t>out</a:t>
            </a:r>
            <a:r>
              <a:rPr lang="es-ES" dirty="0">
                <a:latin typeface="Times New Roman" pitchFamily="18" charset="0"/>
                <a:ea typeface="Calibri" pitchFamily="34" charset="0"/>
                <a:cs typeface="Times New Roman" pitchFamily="18" charset="0"/>
              </a:rPr>
              <a:t>-of-</a:t>
            </a:r>
            <a:r>
              <a:rPr lang="es-ES" dirty="0" err="1">
                <a:latin typeface="Times New Roman" pitchFamily="18" charset="0"/>
                <a:ea typeface="Calibri" pitchFamily="34" charset="0"/>
                <a:cs typeface="Times New Roman" pitchFamily="18" charset="0"/>
              </a:rPr>
              <a:t>school</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activities</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such</a:t>
            </a:r>
            <a:r>
              <a:rPr lang="es-ES" dirty="0">
                <a:latin typeface="Times New Roman" pitchFamily="18" charset="0"/>
                <a:ea typeface="Calibri" pitchFamily="34" charset="0"/>
                <a:cs typeface="Times New Roman" pitchFamily="18" charset="0"/>
              </a:rPr>
              <a:t> as </a:t>
            </a:r>
            <a:r>
              <a:rPr lang="es-ES" dirty="0" err="1">
                <a:latin typeface="Times New Roman" pitchFamily="18" charset="0"/>
                <a:ea typeface="Calibri" pitchFamily="34" charset="0"/>
                <a:cs typeface="Times New Roman" pitchFamily="18" charset="0"/>
              </a:rPr>
              <a:t>competitons</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recitals</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exhibitions</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national</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olympiads</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educational</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projects</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partnerships</a:t>
            </a:r>
            <a:r>
              <a:rPr lang="ro-RO" dirty="0">
                <a:latin typeface="Times New Roman" pitchFamily="18" charset="0"/>
                <a:ea typeface="Calibri" pitchFamily="34" charset="0"/>
                <a:cs typeface="Times New Roman" pitchFamily="18" charset="0"/>
              </a:rPr>
              <a:t>,</a:t>
            </a:r>
            <a:r>
              <a:rPr lang="en-US" dirty="0">
                <a:latin typeface="Times New Roman" pitchFamily="18" charset="0"/>
                <a:ea typeface="Calibri" pitchFamily="34" charset="0"/>
                <a:cs typeface="Times New Roman" pitchFamily="18" charset="0"/>
              </a:rPr>
              <a:t> </a:t>
            </a:r>
            <a:r>
              <a:rPr lang="ro-RO" dirty="0">
                <a:latin typeface="Times New Roman" pitchFamily="18" charset="0"/>
                <a:ea typeface="Calibri" pitchFamily="34" charset="0"/>
                <a:cs typeface="Times New Roman" pitchFamily="18" charset="0"/>
              </a:rPr>
              <a:t>ecologic</a:t>
            </a:r>
            <a:r>
              <a:rPr lang="en-US" dirty="0">
                <a:latin typeface="Times New Roman" pitchFamily="18" charset="0"/>
                <a:ea typeface="Calibri" pitchFamily="34" charset="0"/>
                <a:cs typeface="Times New Roman" pitchFamily="18" charset="0"/>
              </a:rPr>
              <a:t>al activities</a:t>
            </a:r>
            <a:r>
              <a:rPr lang="ro-RO" dirty="0">
                <a:latin typeface="Times New Roman" pitchFamily="18" charset="0"/>
                <a:ea typeface="Calibri" pitchFamily="34" charset="0"/>
                <a:cs typeface="Times New Roman" pitchFamily="18" charset="0"/>
              </a:rPr>
              <a:t>,</a:t>
            </a:r>
            <a:r>
              <a:rPr lang="es-ES" dirty="0">
                <a:latin typeface="Times New Roman" pitchFamily="18" charset="0"/>
                <a:ea typeface="Calibri" pitchFamily="34" charset="0"/>
                <a:cs typeface="Times New Roman" pitchFamily="18" charset="0"/>
              </a:rPr>
              <a:t> </a:t>
            </a:r>
            <a:r>
              <a:rPr lang="ro-RO" dirty="0">
                <a:latin typeface="Times New Roman" pitchFamily="18" charset="0"/>
                <a:ea typeface="Calibri" pitchFamily="34" charset="0"/>
                <a:cs typeface="Times New Roman" pitchFamily="18" charset="0"/>
              </a:rPr>
              <a:t>col</a:t>
            </a:r>
            <a:r>
              <a:rPr lang="en-US" dirty="0">
                <a:latin typeface="Times New Roman" pitchFamily="18" charset="0"/>
                <a:ea typeface="Calibri" pitchFamily="34" charset="0"/>
                <a:cs typeface="Times New Roman" pitchFamily="18" charset="0"/>
              </a:rPr>
              <a:t>l</a:t>
            </a:r>
            <a:r>
              <a:rPr lang="ro-RO" dirty="0" err="1">
                <a:latin typeface="Times New Roman" pitchFamily="18" charset="0"/>
                <a:ea typeface="Calibri" pitchFamily="34" charset="0"/>
                <a:cs typeface="Times New Roman" pitchFamily="18" charset="0"/>
              </a:rPr>
              <a:t>abo</a:t>
            </a:r>
            <a:r>
              <a:rPr lang="en-US" dirty="0">
                <a:latin typeface="Times New Roman" pitchFamily="18" charset="0"/>
                <a:ea typeface="Calibri" pitchFamily="34" charset="0"/>
                <a:cs typeface="Times New Roman" pitchFamily="18" charset="0"/>
              </a:rPr>
              <a:t>ration protocols</a:t>
            </a:r>
            <a:r>
              <a:rPr lang="ro-RO"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between</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our</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institution</a:t>
            </a:r>
            <a:r>
              <a:rPr lang="es-ES" dirty="0">
                <a:latin typeface="Times New Roman" pitchFamily="18" charset="0"/>
                <a:ea typeface="Calibri" pitchFamily="34" charset="0"/>
                <a:cs typeface="Times New Roman" pitchFamily="18" charset="0"/>
              </a:rPr>
              <a:t> and </a:t>
            </a:r>
            <a:r>
              <a:rPr lang="es-ES" dirty="0" err="1">
                <a:latin typeface="Times New Roman" pitchFamily="18" charset="0"/>
                <a:ea typeface="Calibri" pitchFamily="34" charset="0"/>
                <a:cs typeface="Times New Roman" pitchFamily="18" charset="0"/>
              </a:rPr>
              <a:t>others</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such</a:t>
            </a:r>
            <a:r>
              <a:rPr lang="es-ES" dirty="0">
                <a:latin typeface="Times New Roman" pitchFamily="18" charset="0"/>
                <a:ea typeface="Calibri" pitchFamily="34" charset="0"/>
                <a:cs typeface="Times New Roman" pitchFamily="18" charset="0"/>
              </a:rPr>
              <a:t> as</a:t>
            </a:r>
            <a:r>
              <a:rPr lang="en-U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banks</a:t>
            </a:r>
            <a:r>
              <a:rPr lang="es-ES" dirty="0">
                <a:latin typeface="Times New Roman" pitchFamily="18" charset="0"/>
                <a:ea typeface="Calibri" pitchFamily="34" charset="0"/>
                <a:cs typeface="Times New Roman" pitchFamily="18" charset="0"/>
              </a:rPr>
              <a:t>,</a:t>
            </a:r>
            <a:r>
              <a:rPr lang="ro-RO"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libraries</a:t>
            </a:r>
            <a:r>
              <a:rPr lang="es-ES" dirty="0">
                <a:latin typeface="Times New Roman" pitchFamily="18" charset="0"/>
                <a:ea typeface="Calibri" pitchFamily="34" charset="0"/>
                <a:cs typeface="Times New Roman" pitchFamily="18" charset="0"/>
              </a:rPr>
              <a:t>,</a:t>
            </a:r>
            <a:r>
              <a:rPr lang="ro-RO" dirty="0">
                <a:latin typeface="Times New Roman" pitchFamily="18" charset="0"/>
                <a:ea typeface="Calibri" pitchFamily="34" charset="0"/>
                <a:cs typeface="Times New Roman" pitchFamily="18" charset="0"/>
              </a:rPr>
              <a:t> </a:t>
            </a:r>
            <a:r>
              <a:rPr lang="es-ES" dirty="0">
                <a:latin typeface="Times New Roman" pitchFamily="18" charset="0"/>
                <a:ea typeface="Calibri" pitchFamily="34" charset="0"/>
                <a:cs typeface="Times New Roman" pitchFamily="18" charset="0"/>
              </a:rPr>
              <a:t>Visual </a:t>
            </a:r>
            <a:r>
              <a:rPr lang="es-ES" dirty="0" err="1">
                <a:latin typeface="Times New Roman" pitchFamily="18" charset="0"/>
                <a:ea typeface="Calibri" pitchFamily="34" charset="0"/>
                <a:cs typeface="Times New Roman" pitchFamily="18" charset="0"/>
              </a:rPr>
              <a:t>Artists</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Union</a:t>
            </a:r>
            <a:r>
              <a:rPr lang="ro-RO" dirty="0">
                <a:latin typeface="Times New Roman" pitchFamily="18" charset="0"/>
                <a:ea typeface="Calibri" pitchFamily="34" charset="0"/>
                <a:cs typeface="Times New Roman" pitchFamily="18" charset="0"/>
              </a:rPr>
              <a:t>,  “Gong”</a:t>
            </a:r>
            <a:r>
              <a:rPr lang="en-US" dirty="0">
                <a:latin typeface="Times New Roman" pitchFamily="18" charset="0"/>
                <a:ea typeface="Calibri" pitchFamily="34" charset="0"/>
                <a:cs typeface="Times New Roman" pitchFamily="18" charset="0"/>
              </a:rPr>
              <a:t> Theatre for Children and Youngsters,</a:t>
            </a:r>
            <a:r>
              <a:rPr lang="ro-RO"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museums</a:t>
            </a:r>
            <a:r>
              <a:rPr lang="es-ES" dirty="0">
                <a:latin typeface="Times New Roman" pitchFamily="18" charset="0"/>
                <a:ea typeface="Calibri" pitchFamily="34" charset="0"/>
                <a:cs typeface="Times New Roman" pitchFamily="18" charset="0"/>
              </a:rPr>
              <a:t>,</a:t>
            </a:r>
            <a:r>
              <a:rPr lang="ro-RO"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churches</a:t>
            </a:r>
            <a:r>
              <a:rPr lang="es-ES" dirty="0">
                <a:latin typeface="Times New Roman" pitchFamily="18" charset="0"/>
                <a:ea typeface="Calibri" pitchFamily="34" charset="0"/>
                <a:cs typeface="Times New Roman" pitchFamily="18" charset="0"/>
              </a:rPr>
              <a:t>,</a:t>
            </a:r>
            <a:r>
              <a:rPr lang="ro-RO"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police</a:t>
            </a:r>
            <a:r>
              <a:rPr lang="es-ES" dirty="0">
                <a:latin typeface="Times New Roman" pitchFamily="18" charset="0"/>
                <a:ea typeface="Calibri" pitchFamily="34" charset="0"/>
                <a:cs typeface="Times New Roman" pitchFamily="18" charset="0"/>
              </a:rPr>
              <a:t>,</a:t>
            </a:r>
            <a:r>
              <a:rPr lang="ro-RO"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hospitals</a:t>
            </a:r>
            <a:r>
              <a:rPr lang="ro-RO" dirty="0">
                <a:latin typeface="Times New Roman" pitchFamily="18" charset="0"/>
                <a:ea typeface="Calibri" pitchFamily="34" charset="0"/>
                <a:cs typeface="Times New Roman" pitchFamily="18" charset="0"/>
              </a:rPr>
              <a:t>, </a:t>
            </a:r>
            <a:r>
              <a:rPr lang="ro-RO" dirty="0" err="1">
                <a:latin typeface="Times New Roman" pitchFamily="18" charset="0"/>
                <a:ea typeface="Calibri" pitchFamily="34" charset="0"/>
                <a:cs typeface="Times New Roman" pitchFamily="18" charset="0"/>
              </a:rPr>
              <a:t>etc</a:t>
            </a:r>
            <a:r>
              <a:rPr lang="es-ES" dirty="0">
                <a:latin typeface="Times New Roman" pitchFamily="18" charset="0"/>
                <a:ea typeface="Calibri" pitchFamily="34" charset="0"/>
                <a:cs typeface="Times New Roman" pitchFamily="18" charset="0"/>
              </a:rPr>
              <a:t>)    </a:t>
            </a:r>
            <a:endParaRPr lang="ro-RO" dirty="0">
              <a:latin typeface="Times New Roman" pitchFamily="18" charset="0"/>
              <a:ea typeface="Calibri" pitchFamily="34" charset="0"/>
              <a:cs typeface="Times New Roman" pitchFamily="18" charset="0"/>
            </a:endParaRPr>
          </a:p>
          <a:p>
            <a:pPr indent="228600" algn="just"/>
            <a:endParaRPr lang="ro-RO" dirty="0">
              <a:latin typeface="Times New Roman" pitchFamily="18" charset="0"/>
              <a:ea typeface="Calibri" pitchFamily="34" charset="0"/>
              <a:cs typeface="Times New Roman" pitchFamily="18" charset="0"/>
            </a:endParaRPr>
          </a:p>
          <a:p>
            <a:pPr indent="228600" algn="just">
              <a:buFont typeface="Wingdings" pitchFamily="2" charset="2"/>
              <a:buChar char="Ø"/>
            </a:pPr>
            <a:r>
              <a:rPr lang="es-ES" dirty="0" err="1">
                <a:latin typeface="Times New Roman" pitchFamily="18" charset="0"/>
                <a:ea typeface="Calibri" pitchFamily="34" charset="0"/>
                <a:cs typeface="Times New Roman" pitchFamily="18" charset="0"/>
              </a:rPr>
              <a:t>These</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activities</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bring</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us</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satisfactions</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not</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only</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through</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their</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prizes</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but</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also</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through</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the</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raise</a:t>
            </a:r>
            <a:r>
              <a:rPr lang="es-ES" dirty="0">
                <a:latin typeface="Times New Roman" pitchFamily="18" charset="0"/>
                <a:ea typeface="Calibri" pitchFamily="34" charset="0"/>
                <a:cs typeface="Times New Roman" pitchFamily="18" charset="0"/>
              </a:rPr>
              <a:t> of </a:t>
            </a:r>
            <a:r>
              <a:rPr lang="es-ES" dirty="0" err="1">
                <a:latin typeface="Times New Roman" pitchFamily="18" charset="0"/>
                <a:ea typeface="Calibri" pitchFamily="34" charset="0"/>
                <a:cs typeface="Times New Roman" pitchFamily="18" charset="0"/>
              </a:rPr>
              <a:t>school</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prestige</a:t>
            </a:r>
            <a:r>
              <a:rPr lang="es-ES" dirty="0">
                <a:latin typeface="Times New Roman" pitchFamily="18" charset="0"/>
                <a:ea typeface="Calibri" pitchFamily="34" charset="0"/>
                <a:cs typeface="Times New Roman" pitchFamily="18" charset="0"/>
              </a:rPr>
              <a:t> al local, </a:t>
            </a:r>
            <a:r>
              <a:rPr lang="es-ES" dirty="0" err="1">
                <a:latin typeface="Times New Roman" pitchFamily="18" charset="0"/>
                <a:ea typeface="Calibri" pitchFamily="34" charset="0"/>
                <a:cs typeface="Times New Roman" pitchFamily="18" charset="0"/>
              </a:rPr>
              <a:t>county</a:t>
            </a:r>
            <a:r>
              <a:rPr lang="es-ES" dirty="0">
                <a:latin typeface="Times New Roman" pitchFamily="18" charset="0"/>
                <a:ea typeface="Calibri" pitchFamily="34" charset="0"/>
                <a:cs typeface="Times New Roman" pitchFamily="18" charset="0"/>
              </a:rPr>
              <a:t> and </a:t>
            </a:r>
            <a:r>
              <a:rPr lang="es-ES" dirty="0" err="1">
                <a:latin typeface="Times New Roman" pitchFamily="18" charset="0"/>
                <a:ea typeface="Calibri" pitchFamily="34" charset="0"/>
                <a:cs typeface="Times New Roman" pitchFamily="18" charset="0"/>
              </a:rPr>
              <a:t>national</a:t>
            </a:r>
            <a:r>
              <a:rPr lang="es-ES" dirty="0">
                <a:latin typeface="Times New Roman" pitchFamily="18" charset="0"/>
                <a:ea typeface="Calibri" pitchFamily="34" charset="0"/>
                <a:cs typeface="Times New Roman" pitchFamily="18" charset="0"/>
              </a:rPr>
              <a:t> </a:t>
            </a:r>
            <a:r>
              <a:rPr lang="es-ES" dirty="0" err="1">
                <a:latin typeface="Times New Roman" pitchFamily="18" charset="0"/>
                <a:ea typeface="Calibri" pitchFamily="34" charset="0"/>
                <a:cs typeface="Times New Roman" pitchFamily="18" charset="0"/>
              </a:rPr>
              <a:t>level</a:t>
            </a:r>
            <a:r>
              <a:rPr lang="es-ES" dirty="0">
                <a:latin typeface="Times New Roman" pitchFamily="18" charset="0"/>
                <a:ea typeface="Calibri" pitchFamily="34" charset="0"/>
                <a:cs typeface="Times New Roman" pitchFamily="18" charset="0"/>
              </a:rPr>
              <a:t>.</a:t>
            </a:r>
          </a:p>
          <a:p>
            <a:pPr indent="228600" algn="just">
              <a:buFont typeface="Wingdings" pitchFamily="2" charset="2"/>
              <a:buChar char="Ø"/>
            </a:pPr>
            <a:endParaRPr lang="es-ES" dirty="0">
              <a:latin typeface="Times New Roman" pitchFamily="18" charset="0"/>
              <a:ea typeface="Calibri" pitchFamily="34" charset="0"/>
              <a:cs typeface="Times New Roman" pitchFamily="18" charset="0"/>
            </a:endParaRPr>
          </a:p>
          <a:p>
            <a:pPr indent="228600" algn="just"/>
            <a:endParaRPr lang="es-ES" sz="2400" b="1" dirty="0">
              <a:latin typeface="Times New Roman" pitchFamily="18" charset="0"/>
              <a:ea typeface="Calibri" pitchFamily="34" charset="0"/>
              <a:cs typeface="Times New Roman" pitchFamily="18"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61" y="4767945"/>
            <a:ext cx="2997669" cy="2090055"/>
          </a:xfrm>
          <a:prstGeom prst="rect">
            <a:avLst/>
          </a:prstGeom>
        </p:spPr>
      </p:pic>
      <p:pic>
        <p:nvPicPr>
          <p:cNvPr id="14" name="Picture 2" descr="Premii pentru elevi de Ziua Mondial&amp;abreve; a Mediulu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4130" y="3754936"/>
            <a:ext cx="3032621" cy="18671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3880" y="4767945"/>
            <a:ext cx="2843443" cy="1894444"/>
          </a:xfrm>
          <a:prstGeom prst="rect">
            <a:avLst/>
          </a:prstGeom>
        </p:spPr>
      </p:pic>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cstate="print">
            <a:lum bright="78000" contrast="-65000"/>
          </a:blip>
          <a:srcRect/>
          <a:stretch>
            <a:fillRect/>
          </a:stretch>
        </p:blipFill>
        <p:spPr bwMode="auto">
          <a:xfrm>
            <a:off x="0" y="0"/>
            <a:ext cx="9144000" cy="6858016"/>
          </a:xfrm>
          <a:prstGeom prst="rect">
            <a:avLst/>
          </a:prstGeom>
          <a:noFill/>
          <a:ln w="9525">
            <a:noFill/>
            <a:miter lim="800000"/>
            <a:headEnd/>
            <a:tailEnd/>
          </a:ln>
          <a:effectLst>
            <a:outerShdw blurRad="50800" dist="50800" dir="5400000" algn="ctr" rotWithShape="0">
              <a:srgbClr val="000000"/>
            </a:outerShdw>
          </a:effectLst>
        </p:spPr>
      </p:pic>
      <p:sp>
        <p:nvSpPr>
          <p:cNvPr id="11266" name="Title 1"/>
          <p:cNvSpPr>
            <a:spLocks noGrp="1"/>
          </p:cNvSpPr>
          <p:nvPr>
            <p:ph type="title" idx="4294967295"/>
          </p:nvPr>
        </p:nvSpPr>
        <p:spPr>
          <a:xfrm>
            <a:off x="0" y="285750"/>
            <a:ext cx="8229600" cy="1143000"/>
          </a:xfrm>
        </p:spPr>
        <p:txBody>
          <a:bodyPr>
            <a:normAutofit fontScale="90000"/>
          </a:bodyPr>
          <a:lstStyle/>
          <a:p>
            <a:pPr algn="ctr" eaLnBrk="1" hangingPunct="1"/>
            <a:br>
              <a:rPr lang="en-US" sz="3200" b="1" dirty="0">
                <a:latin typeface="Times New Roman" pitchFamily="18" charset="0"/>
                <a:cs typeface="Times New Roman" pitchFamily="18" charset="0"/>
              </a:rPr>
            </a:br>
            <a:r>
              <a:rPr lang="en-US" sz="3200" b="1" dirty="0">
                <a:latin typeface="Times New Roman" pitchFamily="18" charset="0"/>
                <a:cs typeface="Times New Roman" pitchFamily="18" charset="0"/>
              </a:rPr>
              <a:t>“ Hans Hermann” </a:t>
            </a:r>
            <a:br>
              <a:rPr lang="en-US" sz="3200" b="1" dirty="0">
                <a:latin typeface="Times New Roman" pitchFamily="18" charset="0"/>
                <a:cs typeface="Times New Roman" pitchFamily="18" charset="0"/>
              </a:rPr>
            </a:br>
            <a:r>
              <a:rPr lang="ro-RO" sz="3200" b="1" dirty="0">
                <a:latin typeface="Times New Roman" pitchFamily="18" charset="0"/>
                <a:cs typeface="Times New Roman" pitchFamily="18" charset="0"/>
              </a:rPr>
              <a:t>National </a:t>
            </a:r>
            <a:r>
              <a:rPr lang="en-US" sz="3200" b="1" dirty="0">
                <a:latin typeface="Times New Roman" pitchFamily="18" charset="0"/>
                <a:cs typeface="Times New Roman" pitchFamily="18" charset="0"/>
              </a:rPr>
              <a:t>Visual Arts Contest</a:t>
            </a:r>
          </a:p>
        </p:txBody>
      </p:sp>
      <p:sp>
        <p:nvSpPr>
          <p:cNvPr id="11267" name="Content Placeholder 10"/>
          <p:cNvSpPr>
            <a:spLocks noGrp="1"/>
          </p:cNvSpPr>
          <p:nvPr>
            <p:ph idx="4294967295"/>
          </p:nvPr>
        </p:nvSpPr>
        <p:spPr>
          <a:xfrm>
            <a:off x="428597" y="1571625"/>
            <a:ext cx="8715404" cy="4500563"/>
          </a:xfrm>
        </p:spPr>
        <p:txBody>
          <a:bodyPr>
            <a:normAutofit/>
          </a:bodyPr>
          <a:lstStyle/>
          <a:p>
            <a:r>
              <a:rPr lang="ro-RO" sz="2400" b="1" dirty="0">
                <a:latin typeface="Times New Roman" pitchFamily="18" charset="0"/>
                <a:cs typeface="Times New Roman" pitchFamily="18" charset="0"/>
              </a:rPr>
              <a:t>Coordonator</a:t>
            </a:r>
            <a:r>
              <a:rPr lang="en-US" sz="2400" b="1" dirty="0">
                <a:latin typeface="Times New Roman" pitchFamily="18" charset="0"/>
                <a:cs typeface="Times New Roman" pitchFamily="18" charset="0"/>
              </a:rPr>
              <a:t> teacher:</a:t>
            </a:r>
            <a:r>
              <a:rPr lang="ro-RO" sz="2400" b="1" dirty="0">
                <a:latin typeface="Times New Roman" pitchFamily="18" charset="0"/>
                <a:cs typeface="Times New Roman" pitchFamily="18" charset="0"/>
              </a:rPr>
              <a:t> Dan Călin </a:t>
            </a:r>
            <a:r>
              <a:rPr lang="ro-RO" sz="2400" b="1" dirty="0" err="1">
                <a:latin typeface="Times New Roman" pitchFamily="18" charset="0"/>
                <a:cs typeface="Times New Roman" pitchFamily="18" charset="0"/>
              </a:rPr>
              <a:t>Băban</a:t>
            </a:r>
            <a:endParaRPr lang="ro-RO" sz="2400" b="1" dirty="0">
              <a:latin typeface="Times New Roman" pitchFamily="18" charset="0"/>
              <a:cs typeface="Times New Roman" pitchFamily="18" charset="0"/>
            </a:endParaRPr>
          </a:p>
          <a:p>
            <a:r>
              <a:rPr lang="en-US" sz="1800" dirty="0">
                <a:latin typeface="Times New Roman" pitchFamily="18" charset="0"/>
                <a:cs typeface="Times New Roman" pitchFamily="18" charset="0"/>
              </a:rPr>
              <a:t>“</a:t>
            </a:r>
            <a:r>
              <a:rPr lang="ro-RO" sz="1800" dirty="0">
                <a:latin typeface="Times New Roman" pitchFamily="18" charset="0"/>
                <a:cs typeface="Times New Roman" pitchFamily="18" charset="0"/>
              </a:rPr>
              <a:t>Hans Hermann” </a:t>
            </a:r>
            <a:r>
              <a:rPr lang="en-US" sz="1800" dirty="0">
                <a:latin typeface="Times New Roman" pitchFamily="18" charset="0"/>
                <a:cs typeface="Times New Roman" pitchFamily="18" charset="0"/>
              </a:rPr>
              <a:t>National Visual Arts Contest is a </a:t>
            </a:r>
            <a:r>
              <a:rPr lang="ro-RO" sz="1800" dirty="0">
                <a:latin typeface="Times New Roman" pitchFamily="18" charset="0"/>
                <a:cs typeface="Times New Roman" pitchFamily="18" charset="0"/>
              </a:rPr>
              <a:t>cultural-artistic </a:t>
            </a:r>
            <a:r>
              <a:rPr lang="en-US" sz="1800" dirty="0">
                <a:latin typeface="Times New Roman" pitchFamily="18" charset="0"/>
                <a:cs typeface="Times New Roman" pitchFamily="18" charset="0"/>
              </a:rPr>
              <a:t>manifestation which is addressed to </a:t>
            </a:r>
            <a:r>
              <a:rPr lang="ro-RO" sz="1800" dirty="0">
                <a:latin typeface="Times New Roman" pitchFamily="18" charset="0"/>
                <a:cs typeface="Times New Roman" pitchFamily="18" charset="0"/>
              </a:rPr>
              <a:t> IX–XII</a:t>
            </a:r>
            <a:r>
              <a:rPr lang="en-US" sz="1800" dirty="0">
                <a:latin typeface="Times New Roman" pitchFamily="18" charset="0"/>
                <a:cs typeface="Times New Roman" pitchFamily="18" charset="0"/>
              </a:rPr>
              <a:t> grades students from  art vocational education</a:t>
            </a:r>
            <a:r>
              <a:rPr lang="ro-RO" sz="1800" dirty="0">
                <a:latin typeface="Times New Roman" pitchFamily="18" charset="0"/>
                <a:cs typeface="Times New Roman" pitchFamily="18" charset="0"/>
              </a:rPr>
              <a:t> </a:t>
            </a:r>
            <a:r>
              <a:rPr lang="en-US" sz="1800" dirty="0">
                <a:latin typeface="Times New Roman" pitchFamily="18" charset="0"/>
                <a:cs typeface="Times New Roman" pitchFamily="18" charset="0"/>
              </a:rPr>
              <a:t> and </a:t>
            </a:r>
            <a:r>
              <a:rPr lang="ro-RO" sz="1800" dirty="0">
                <a:latin typeface="Times New Roman" pitchFamily="18" charset="0"/>
                <a:cs typeface="Times New Roman" pitchFamily="18" charset="0"/>
              </a:rPr>
              <a:t> V–VIII </a:t>
            </a:r>
            <a:r>
              <a:rPr lang="en-US" sz="1800" dirty="0">
                <a:latin typeface="Times New Roman" pitchFamily="18" charset="0"/>
                <a:cs typeface="Times New Roman" pitchFamily="18" charset="0"/>
              </a:rPr>
              <a:t>grades students from mass education</a:t>
            </a:r>
            <a:r>
              <a:rPr lang="ro-RO" sz="1800" dirty="0">
                <a:latin typeface="Times New Roman" pitchFamily="18" charset="0"/>
                <a:cs typeface="Times New Roman" pitchFamily="18" charset="0"/>
              </a:rPr>
              <a:t>,</a:t>
            </a:r>
            <a:r>
              <a:rPr lang="en-US" sz="1800" dirty="0">
                <a:latin typeface="Times New Roman" pitchFamily="18" charset="0"/>
                <a:cs typeface="Times New Roman" pitchFamily="18" charset="0"/>
              </a:rPr>
              <a:t> having the following sections</a:t>
            </a:r>
            <a:r>
              <a:rPr lang="en-US" sz="1800" dirty="0"/>
              <a:t>:</a:t>
            </a:r>
            <a:endParaRPr lang="ro-RO" sz="1800" dirty="0"/>
          </a:p>
          <a:p>
            <a:r>
              <a:rPr lang="ro-RO" sz="1800" dirty="0">
                <a:latin typeface="Times New Roman" pitchFamily="18" charset="0"/>
                <a:cs typeface="Times New Roman" pitchFamily="18" charset="0"/>
              </a:rPr>
              <a:t>P</a:t>
            </a:r>
            <a:r>
              <a:rPr lang="en-US" sz="1800" dirty="0">
                <a:latin typeface="Times New Roman" pitchFamily="18" charset="0"/>
                <a:cs typeface="Times New Roman" pitchFamily="18" charset="0"/>
              </a:rPr>
              <a:t>AINTING </a:t>
            </a:r>
            <a:r>
              <a:rPr lang="ro-RO" sz="1800" dirty="0">
                <a:latin typeface="Times New Roman" pitchFamily="18" charset="0"/>
                <a:cs typeface="Times New Roman" pitchFamily="18" charset="0"/>
              </a:rPr>
              <a:t>( MONUMENTAL</a:t>
            </a:r>
            <a:r>
              <a:rPr lang="en-US" sz="1800" dirty="0">
                <a:latin typeface="Times New Roman" pitchFamily="18" charset="0"/>
                <a:cs typeface="Times New Roman" pitchFamily="18" charset="0"/>
              </a:rPr>
              <a:t>  Project, </a:t>
            </a:r>
            <a:r>
              <a:rPr lang="ro-RO" sz="1800" dirty="0">
                <a:latin typeface="Times New Roman" pitchFamily="18" charset="0"/>
                <a:cs typeface="Times New Roman" pitchFamily="18" charset="0"/>
              </a:rPr>
              <a:t> E</a:t>
            </a:r>
            <a:r>
              <a:rPr lang="en-US" sz="1800" dirty="0">
                <a:latin typeface="Times New Roman" pitchFamily="18" charset="0"/>
                <a:cs typeface="Times New Roman" pitchFamily="18" charset="0"/>
              </a:rPr>
              <a:t>ASEL  Painting</a:t>
            </a:r>
            <a:r>
              <a:rPr lang="ro-RO" sz="1800" dirty="0">
                <a:latin typeface="Times New Roman" pitchFamily="18" charset="0"/>
                <a:cs typeface="Times New Roman" pitchFamily="18" charset="0"/>
              </a:rPr>
              <a:t>) </a:t>
            </a:r>
            <a:endParaRPr lang="en-US" sz="1800" dirty="0">
              <a:latin typeface="Times New Roman" pitchFamily="18" charset="0"/>
              <a:cs typeface="Times New Roman" pitchFamily="18" charset="0"/>
            </a:endParaRPr>
          </a:p>
          <a:p>
            <a:r>
              <a:rPr lang="ro-RO" sz="1800" dirty="0">
                <a:latin typeface="Times New Roman" pitchFamily="18" charset="0"/>
                <a:cs typeface="Times New Roman" pitchFamily="18" charset="0"/>
              </a:rPr>
              <a:t>GRA</a:t>
            </a:r>
            <a:r>
              <a:rPr lang="en-US" sz="1800" dirty="0">
                <a:latin typeface="Times New Roman" pitchFamily="18" charset="0"/>
                <a:cs typeface="Times New Roman" pitchFamily="18" charset="0"/>
              </a:rPr>
              <a:t>PHICS</a:t>
            </a:r>
          </a:p>
          <a:p>
            <a:r>
              <a:rPr lang="ro-RO" sz="1800" dirty="0">
                <a:latin typeface="Times New Roman" pitchFamily="18" charset="0"/>
                <a:cs typeface="Times New Roman" pitchFamily="18" charset="0"/>
              </a:rPr>
              <a:t>DECORATIVE</a:t>
            </a:r>
            <a:r>
              <a:rPr lang="en-US" sz="1800" dirty="0">
                <a:latin typeface="Times New Roman" pitchFamily="18" charset="0"/>
                <a:cs typeface="Times New Roman" pitchFamily="18" charset="0"/>
              </a:rPr>
              <a:t> ARTS</a:t>
            </a:r>
            <a:r>
              <a:rPr lang="ro-RO" sz="1800" dirty="0">
                <a:latin typeface="Times New Roman" pitchFamily="18" charset="0"/>
                <a:cs typeface="Times New Roman" pitchFamily="18" charset="0"/>
              </a:rPr>
              <a:t> ( TEXTILE </a:t>
            </a:r>
            <a:r>
              <a:rPr lang="en-US" sz="1800" dirty="0">
                <a:latin typeface="Times New Roman" pitchFamily="18" charset="0"/>
                <a:cs typeface="Times New Roman" pitchFamily="18" charset="0"/>
              </a:rPr>
              <a:t>AND</a:t>
            </a:r>
            <a:r>
              <a:rPr lang="ro-RO" sz="1800" dirty="0">
                <a:latin typeface="Times New Roman" pitchFamily="18" charset="0"/>
                <a:cs typeface="Times New Roman" pitchFamily="18" charset="0"/>
              </a:rPr>
              <a:t> CERAMIC</a:t>
            </a:r>
            <a:r>
              <a:rPr lang="en-US" sz="1800" dirty="0">
                <a:latin typeface="Times New Roman" pitchFamily="18" charset="0"/>
                <a:cs typeface="Times New Roman" pitchFamily="18" charset="0"/>
              </a:rPr>
              <a:t>S</a:t>
            </a:r>
            <a:r>
              <a:rPr lang="ro-RO" sz="1800" dirty="0">
                <a:latin typeface="Times New Roman" pitchFamily="18" charset="0"/>
                <a:cs typeface="Times New Roman" pitchFamily="18" charset="0"/>
              </a:rPr>
              <a:t>)</a:t>
            </a:r>
            <a:endParaRPr lang="en-US" sz="1800" dirty="0">
              <a:latin typeface="Times New Roman" pitchFamily="18" charset="0"/>
              <a:cs typeface="Times New Roman" pitchFamily="18" charset="0"/>
            </a:endParaRPr>
          </a:p>
          <a:p>
            <a:r>
              <a:rPr lang="ro-RO" sz="1800" dirty="0">
                <a:latin typeface="Times New Roman" pitchFamily="18" charset="0"/>
                <a:cs typeface="Times New Roman" pitchFamily="18" charset="0"/>
              </a:rPr>
              <a:t>SCULPTUR</a:t>
            </a:r>
            <a:r>
              <a:rPr lang="en-US" sz="1800" dirty="0">
                <a:latin typeface="Times New Roman" pitchFamily="18" charset="0"/>
                <a:cs typeface="Times New Roman" pitchFamily="18" charset="0"/>
              </a:rPr>
              <a:t>E</a:t>
            </a:r>
          </a:p>
          <a:p>
            <a:r>
              <a:rPr lang="ro-RO" sz="1800" dirty="0">
                <a:latin typeface="Times New Roman" pitchFamily="18" charset="0"/>
                <a:cs typeface="Times New Roman" pitchFamily="18" charset="0"/>
              </a:rPr>
              <a:t> ART</a:t>
            </a:r>
            <a:r>
              <a:rPr lang="en-US" sz="1800" dirty="0">
                <a:latin typeface="Times New Roman" pitchFamily="18" charset="0"/>
                <a:cs typeface="Times New Roman" pitchFamily="18" charset="0"/>
              </a:rPr>
              <a:t> HISTORY</a:t>
            </a:r>
            <a:endParaRPr lang="ro-RO" sz="1800" dirty="0">
              <a:latin typeface="Times New Roman" pitchFamily="18" charset="0"/>
              <a:cs typeface="Times New Roman" pitchFamily="18" charset="0"/>
            </a:endParaRPr>
          </a:p>
          <a:p>
            <a:r>
              <a:rPr lang="ro-RO" sz="1800" b="1" dirty="0">
                <a:latin typeface="Times New Roman" pitchFamily="18" charset="0"/>
                <a:cs typeface="Times New Roman" pitchFamily="18" charset="0"/>
              </a:rPr>
              <a:t> </a:t>
            </a:r>
            <a:r>
              <a:rPr lang="pt-BR" sz="1800" dirty="0" err="1">
                <a:latin typeface="Times New Roman" pitchFamily="18" charset="0"/>
                <a:cs typeface="Times New Roman" pitchFamily="18" charset="0"/>
              </a:rPr>
              <a:t>There</a:t>
            </a:r>
            <a:r>
              <a:rPr lang="pt-BR" sz="1800" dirty="0">
                <a:latin typeface="Times New Roman" pitchFamily="18" charset="0"/>
                <a:cs typeface="Times New Roman" pitchFamily="18" charset="0"/>
              </a:rPr>
              <a:t> </a:t>
            </a:r>
            <a:r>
              <a:rPr lang="pt-BR" sz="1800" dirty="0" err="1">
                <a:latin typeface="Times New Roman" pitchFamily="18" charset="0"/>
                <a:cs typeface="Times New Roman" pitchFamily="18" charset="0"/>
              </a:rPr>
              <a:t>were</a:t>
            </a:r>
            <a:r>
              <a:rPr lang="pt-BR" sz="1800" dirty="0">
                <a:latin typeface="Times New Roman" pitchFamily="18" charset="0"/>
                <a:cs typeface="Times New Roman" pitchFamily="18" charset="0"/>
              </a:rPr>
              <a:t> </a:t>
            </a:r>
            <a:r>
              <a:rPr lang="pt-BR" sz="1800" dirty="0" err="1">
                <a:latin typeface="Times New Roman" pitchFamily="18" charset="0"/>
                <a:cs typeface="Times New Roman" pitchFamily="18" charset="0"/>
              </a:rPr>
              <a:t>assessed</a:t>
            </a:r>
            <a:r>
              <a:rPr lang="pt-BR" sz="1800" dirty="0">
                <a:latin typeface="Times New Roman" pitchFamily="18" charset="0"/>
                <a:cs typeface="Times New Roman" pitchFamily="18" charset="0"/>
              </a:rPr>
              <a:t> over 400 </a:t>
            </a:r>
            <a:r>
              <a:rPr lang="pt-BR" sz="1800" dirty="0" err="1">
                <a:latin typeface="Times New Roman" pitchFamily="18" charset="0"/>
                <a:cs typeface="Times New Roman" pitchFamily="18" charset="0"/>
              </a:rPr>
              <a:t>students</a:t>
            </a:r>
            <a:r>
              <a:rPr lang="pt-BR" sz="1800" dirty="0">
                <a:latin typeface="Times New Roman" pitchFamily="18" charset="0"/>
                <a:cs typeface="Times New Roman" pitchFamily="18" charset="0"/>
              </a:rPr>
              <a:t>’ works </a:t>
            </a:r>
            <a:r>
              <a:rPr lang="pt-BR" sz="1800" dirty="0" err="1">
                <a:latin typeface="Times New Roman" pitchFamily="18" charset="0"/>
                <a:cs typeface="Times New Roman" pitchFamily="18" charset="0"/>
              </a:rPr>
              <a:t>from</a:t>
            </a:r>
            <a:r>
              <a:rPr lang="pt-BR" sz="1800" dirty="0">
                <a:latin typeface="Times New Roman" pitchFamily="18" charset="0"/>
                <a:cs typeface="Times New Roman" pitchFamily="18" charset="0"/>
              </a:rPr>
              <a:t> </a:t>
            </a:r>
            <a:r>
              <a:rPr lang="pt-BR" sz="1800" dirty="0" err="1">
                <a:latin typeface="Times New Roman" pitchFamily="18" charset="0"/>
                <a:cs typeface="Times New Roman" pitchFamily="18" charset="0"/>
              </a:rPr>
              <a:t>the</a:t>
            </a:r>
            <a:r>
              <a:rPr lang="pt-BR" sz="1800" dirty="0">
                <a:latin typeface="Times New Roman" pitchFamily="18" charset="0"/>
                <a:cs typeface="Times New Roman" pitchFamily="18" charset="0"/>
              </a:rPr>
              <a:t> </a:t>
            </a:r>
            <a:r>
              <a:rPr lang="pt-BR" sz="1800" dirty="0" err="1">
                <a:latin typeface="Times New Roman" pitchFamily="18" charset="0"/>
                <a:cs typeface="Times New Roman" pitchFamily="18" charset="0"/>
              </a:rPr>
              <a:t>counties</a:t>
            </a:r>
            <a:r>
              <a:rPr lang="pt-BR" sz="1800" dirty="0">
                <a:latin typeface="Times New Roman" pitchFamily="18" charset="0"/>
                <a:cs typeface="Times New Roman" pitchFamily="18" charset="0"/>
              </a:rPr>
              <a:t> </a:t>
            </a:r>
            <a:r>
              <a:rPr lang="pt-BR" sz="1800" dirty="0" err="1">
                <a:latin typeface="Times New Roman" pitchFamily="18" charset="0"/>
                <a:cs typeface="Times New Roman" pitchFamily="18" charset="0"/>
              </a:rPr>
              <a:t>involved</a:t>
            </a:r>
            <a:r>
              <a:rPr lang="pt-BR" sz="1800" dirty="0">
                <a:latin typeface="Times New Roman" pitchFamily="18" charset="0"/>
                <a:cs typeface="Times New Roman" pitchFamily="18" charset="0"/>
              </a:rPr>
              <a:t> in </a:t>
            </a:r>
            <a:r>
              <a:rPr lang="pt-BR" sz="1800" dirty="0" err="1">
                <a:latin typeface="Times New Roman" pitchFamily="18" charset="0"/>
                <a:cs typeface="Times New Roman" pitchFamily="18" charset="0"/>
              </a:rPr>
              <a:t>the</a:t>
            </a:r>
            <a:r>
              <a:rPr lang="pt-BR" sz="1800" dirty="0">
                <a:latin typeface="Times New Roman" pitchFamily="18" charset="0"/>
                <a:cs typeface="Times New Roman" pitchFamily="18" charset="0"/>
              </a:rPr>
              <a:t> </a:t>
            </a:r>
            <a:r>
              <a:rPr lang="pt-BR" sz="1800" dirty="0" err="1">
                <a:latin typeface="Times New Roman" pitchFamily="18" charset="0"/>
                <a:cs typeface="Times New Roman" pitchFamily="18" charset="0"/>
              </a:rPr>
              <a:t>project</a:t>
            </a:r>
            <a:r>
              <a:rPr lang="pt-BR" sz="1800" dirty="0">
                <a:latin typeface="Times New Roman" pitchFamily="18" charset="0"/>
                <a:cs typeface="Times New Roman" pitchFamily="18" charset="0"/>
              </a:rPr>
              <a:t>.</a:t>
            </a:r>
            <a:endParaRPr lang="en-US" sz="1800" dirty="0">
              <a:latin typeface="Times New Roman" pitchFamily="18" charset="0"/>
              <a:cs typeface="Times New Roman" pitchFamily="18" charset="0"/>
            </a:endParaRPr>
          </a:p>
          <a:p>
            <a:r>
              <a:rPr lang="en-US" sz="1800" dirty="0">
                <a:latin typeface="Times New Roman" pitchFamily="18" charset="0"/>
                <a:cs typeface="Times New Roman" pitchFamily="18" charset="0"/>
              </a:rPr>
              <a:t>The first contest edition was in </a:t>
            </a:r>
            <a:r>
              <a:rPr lang="ro-RO" sz="1800" dirty="0">
                <a:latin typeface="Times New Roman" pitchFamily="18" charset="0"/>
                <a:cs typeface="Times New Roman" pitchFamily="18" charset="0"/>
              </a:rPr>
              <a:t>2008. </a:t>
            </a:r>
            <a:endParaRPr lang="en-US" sz="1800" dirty="0">
              <a:latin typeface="Times New Roman" pitchFamily="18" charset="0"/>
              <a:cs typeface="Times New Roman" pitchFamily="18" charset="0"/>
            </a:endParaRP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9" descr="C:\Documents and Settings\Dinca\Desktop\clip_image002.jpg"/>
          <p:cNvPicPr>
            <a:picLocks noChangeAspect="1" noChangeArrowheads="1"/>
          </p:cNvPicPr>
          <p:nvPr/>
        </p:nvPicPr>
        <p:blipFill>
          <a:blip r:embed="rId2" cstate="print"/>
          <a:srcRect/>
          <a:stretch>
            <a:fillRect/>
          </a:stretch>
        </p:blipFill>
        <p:spPr bwMode="auto">
          <a:xfrm>
            <a:off x="285720" y="500042"/>
            <a:ext cx="1632688" cy="1643074"/>
          </a:xfrm>
          <a:prstGeom prst="rect">
            <a:avLst/>
          </a:prstGeom>
          <a:noFill/>
          <a:ln w="9525">
            <a:noFill/>
            <a:miter lim="800000"/>
            <a:headEnd/>
            <a:tailEnd/>
          </a:ln>
        </p:spPr>
      </p:pic>
      <p:sp>
        <p:nvSpPr>
          <p:cNvPr id="6" name="Teardrop 5"/>
          <p:cNvSpPr/>
          <p:nvPr/>
        </p:nvSpPr>
        <p:spPr>
          <a:xfrm>
            <a:off x="1428728" y="0"/>
            <a:ext cx="7715272" cy="6858000"/>
          </a:xfrm>
          <a:prstGeom prst="teardrop">
            <a:avLst/>
          </a:prstGeom>
          <a:solidFill>
            <a:srgbClr val="FFE1CD"/>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57200" y="274638"/>
            <a:ext cx="8229600" cy="1296974"/>
          </a:xfrm>
        </p:spPr>
        <p:txBody>
          <a:bodyPr rtlCol="0">
            <a:normAutofit fontScale="90000"/>
          </a:bodyPr>
          <a:lstStyle/>
          <a:p>
            <a:pPr algn="ctr">
              <a:defRPr/>
            </a:pPr>
            <a:r>
              <a:rPr lang="ro-RO" sz="2000" dirty="0">
                <a:latin typeface="Times New Roman" pitchFamily="18" charset="0"/>
                <a:cs typeface="Times New Roman" pitchFamily="18" charset="0"/>
              </a:rPr>
              <a:t>“</a:t>
            </a:r>
            <a:r>
              <a:rPr lang="ro-RO" sz="2000" b="1" dirty="0">
                <a:latin typeface="Times New Roman" pitchFamily="18" charset="0"/>
                <a:cs typeface="Times New Roman" pitchFamily="18" charset="0"/>
              </a:rPr>
              <a:t>TIMOTEI POPOVICI”</a:t>
            </a:r>
            <a:r>
              <a:rPr lang="en-US" sz="2000" b="1" dirty="0">
                <a:latin typeface="Times New Roman" pitchFamily="18" charset="0"/>
                <a:cs typeface="Times New Roman" pitchFamily="18" charset="0"/>
              </a:rPr>
              <a:t> NATIONAL CONTEST OF INSTRUMENTAL PERFORMANCE</a:t>
            </a:r>
            <a:br>
              <a:rPr lang="ro-RO" sz="2000" b="1" dirty="0">
                <a:latin typeface="Times New Roman" pitchFamily="18" charset="0"/>
                <a:cs typeface="Times New Roman" pitchFamily="18" charset="0"/>
              </a:rPr>
            </a:br>
            <a:br>
              <a:rPr lang="en-US" sz="2000" dirty="0">
                <a:latin typeface="Times New Roman" pitchFamily="18" charset="0"/>
                <a:cs typeface="Times New Roman" pitchFamily="18" charset="0"/>
              </a:rPr>
            </a:br>
            <a:r>
              <a:rPr lang="en-US" sz="2000" b="1" dirty="0">
                <a:latin typeface="Times New Roman" pitchFamily="18" charset="0"/>
                <a:cs typeface="Times New Roman" pitchFamily="18" charset="0"/>
              </a:rPr>
              <a:t>STRINGGED INSTRUMENTS</a:t>
            </a:r>
            <a:br>
              <a:rPr lang="en-US" sz="2000" dirty="0">
                <a:latin typeface="Times New Roman" pitchFamily="18" charset="0"/>
                <a:cs typeface="Times New Roman" pitchFamily="18" charset="0"/>
              </a:rPr>
            </a:br>
            <a:endParaRPr lang="en-US" sz="2000" b="1" dirty="0">
              <a:ln w="12700">
                <a:solidFill>
                  <a:sysClr val="windowText" lastClr="000000"/>
                </a:solidFill>
              </a:ln>
              <a:effectLst>
                <a:innerShdw blurRad="63500" dist="50800" dir="13500000">
                  <a:prstClr val="black">
                    <a:alpha val="50000"/>
                  </a:prstClr>
                </a:innerShdw>
              </a:effectLst>
              <a:latin typeface="Times New Roman" pitchFamily="18" charset="0"/>
              <a:cs typeface="Times New Roman" pitchFamily="18" charset="0"/>
            </a:endParaRPr>
          </a:p>
        </p:txBody>
      </p:sp>
      <p:sp>
        <p:nvSpPr>
          <p:cNvPr id="14339" name="Content Placeholder 10"/>
          <p:cNvSpPr>
            <a:spLocks noGrp="1"/>
          </p:cNvSpPr>
          <p:nvPr>
            <p:ph idx="1"/>
          </p:nvPr>
        </p:nvSpPr>
        <p:spPr>
          <a:xfrm>
            <a:off x="2000204" y="1571612"/>
            <a:ext cx="6858076" cy="4125914"/>
          </a:xfrm>
        </p:spPr>
        <p:txBody>
          <a:bodyPr>
            <a:normAutofit/>
          </a:bodyPr>
          <a:lstStyle/>
          <a:p>
            <a:pPr marL="0" indent="0">
              <a:buNone/>
            </a:pPr>
            <a:endParaRPr lang="ro-RO" sz="2400" b="1" dirty="0">
              <a:latin typeface="Times New Roman" pitchFamily="18" charset="0"/>
              <a:cs typeface="Times New Roman" pitchFamily="18" charset="0"/>
            </a:endParaRPr>
          </a:p>
          <a:p>
            <a:pPr>
              <a:buFont typeface="Arial" pitchFamily="34" charset="0"/>
              <a:buNone/>
            </a:pPr>
            <a:endParaRPr lang="ro-RO" sz="2000" b="1" dirty="0">
              <a:latin typeface="Times New Roman" pitchFamily="18" charset="0"/>
              <a:cs typeface="Times New Roman" pitchFamily="18" charset="0"/>
            </a:endParaRPr>
          </a:p>
          <a:p>
            <a:r>
              <a:rPr lang="ro-RO" sz="2000" dirty="0">
                <a:latin typeface="Times New Roman" pitchFamily="18" charset="0"/>
                <a:cs typeface="Times New Roman" pitchFamily="18" charset="0"/>
              </a:rPr>
              <a:t> </a:t>
            </a:r>
            <a:r>
              <a:rPr lang="en-US" sz="2000" dirty="0">
                <a:latin typeface="Times New Roman" pitchFamily="18" charset="0"/>
                <a:cs typeface="Times New Roman" pitchFamily="18" charset="0"/>
              </a:rPr>
              <a:t>The first edition took place in </a:t>
            </a:r>
            <a:r>
              <a:rPr lang="ro-RO" sz="2000" dirty="0">
                <a:latin typeface="Times New Roman" pitchFamily="18" charset="0"/>
                <a:cs typeface="Times New Roman" pitchFamily="18" charset="0"/>
              </a:rPr>
              <a:t>2002</a:t>
            </a:r>
          </a:p>
          <a:p>
            <a:pPr>
              <a:buNone/>
            </a:pPr>
            <a:endParaRPr lang="ro-RO" sz="2000" dirty="0">
              <a:latin typeface="Times New Roman" pitchFamily="18" charset="0"/>
              <a:cs typeface="Times New Roman" pitchFamily="18" charset="0"/>
            </a:endParaRPr>
          </a:p>
          <a:p>
            <a:r>
              <a:rPr lang="ro-RO" sz="2000" dirty="0">
                <a:latin typeface="Times New Roman" pitchFamily="18" charset="0"/>
                <a:cs typeface="Times New Roman" pitchFamily="18" charset="0"/>
              </a:rPr>
              <a:t> </a:t>
            </a:r>
            <a:r>
              <a:rPr lang="en-US" sz="2000" dirty="0">
                <a:latin typeface="Times New Roman" pitchFamily="18" charset="0"/>
                <a:cs typeface="Times New Roman" pitchFamily="18" charset="0"/>
              </a:rPr>
              <a:t>At the latest edition, over </a:t>
            </a:r>
            <a:r>
              <a:rPr lang="ro-RO" sz="2000" dirty="0">
                <a:latin typeface="Times New Roman" pitchFamily="18" charset="0"/>
                <a:cs typeface="Times New Roman" pitchFamily="18" charset="0"/>
              </a:rPr>
              <a:t>100 </a:t>
            </a:r>
            <a:r>
              <a:rPr lang="en-US" sz="2000" dirty="0">
                <a:latin typeface="Times New Roman" pitchFamily="18" charset="0"/>
                <a:cs typeface="Times New Roman" pitchFamily="18" charset="0"/>
              </a:rPr>
              <a:t>students from</a:t>
            </a:r>
            <a:r>
              <a:rPr lang="ro-RO" sz="2000" dirty="0">
                <a:latin typeface="Times New Roman" pitchFamily="18" charset="0"/>
                <a:cs typeface="Times New Roman" pitchFamily="18" charset="0"/>
              </a:rPr>
              <a:t> 17 </a:t>
            </a:r>
            <a:r>
              <a:rPr lang="en-US" sz="2000" dirty="0">
                <a:latin typeface="Times New Roman" pitchFamily="18" charset="0"/>
                <a:cs typeface="Times New Roman" pitchFamily="18" charset="0"/>
              </a:rPr>
              <a:t> high schools all over the country took part.</a:t>
            </a:r>
            <a:endParaRPr lang="ro-RO" sz="2000" dirty="0">
              <a:latin typeface="Times New Roman" pitchFamily="18" charset="0"/>
              <a:cs typeface="Times New Roman" pitchFamily="18" charset="0"/>
            </a:endParaRPr>
          </a:p>
          <a:p>
            <a:pPr>
              <a:buNone/>
            </a:pPr>
            <a:endParaRPr lang="ro-RO" sz="2000" dirty="0">
              <a:latin typeface="Times New Roman" pitchFamily="18" charset="0"/>
              <a:cs typeface="Times New Roman" pitchFamily="18" charset="0"/>
            </a:endParaRPr>
          </a:p>
          <a:p>
            <a:r>
              <a:rPr lang="ro-RO" sz="2000" dirty="0">
                <a:latin typeface="Times New Roman" pitchFamily="18" charset="0"/>
                <a:cs typeface="Times New Roman" pitchFamily="18" charset="0"/>
              </a:rPr>
              <a:t> </a:t>
            </a:r>
            <a:r>
              <a:rPr lang="en-US" sz="2000" dirty="0">
                <a:latin typeface="Times New Roman" pitchFamily="18" charset="0"/>
                <a:cs typeface="Times New Roman" pitchFamily="18" charset="0"/>
              </a:rPr>
              <a:t>This</a:t>
            </a:r>
            <a:r>
              <a:rPr lang="ro-RO" sz="2000" dirty="0">
                <a:latin typeface="Times New Roman" pitchFamily="18" charset="0"/>
                <a:cs typeface="Times New Roman" pitchFamily="18" charset="0"/>
              </a:rPr>
              <a:t> con</a:t>
            </a:r>
            <a:r>
              <a:rPr lang="en-US" sz="2000" dirty="0">
                <a:latin typeface="Times New Roman" pitchFamily="18" charset="0"/>
                <a:cs typeface="Times New Roman" pitchFamily="18" charset="0"/>
              </a:rPr>
              <a:t>test</a:t>
            </a:r>
            <a:r>
              <a:rPr lang="ro-RO" sz="2000" dirty="0">
                <a:latin typeface="Times New Roman" pitchFamily="18" charset="0"/>
                <a:cs typeface="Times New Roman" pitchFamily="18" charset="0"/>
              </a:rPr>
              <a:t> </a:t>
            </a:r>
            <a:r>
              <a:rPr lang="ro-RO" sz="2000" dirty="0" err="1">
                <a:latin typeface="Times New Roman" pitchFamily="18" charset="0"/>
                <a:cs typeface="Times New Roman" pitchFamily="18" charset="0"/>
              </a:rPr>
              <a:t>repr</a:t>
            </a:r>
            <a:r>
              <a:rPr lang="en-US" sz="2000" dirty="0" err="1">
                <a:latin typeface="Times New Roman" pitchFamily="18" charset="0"/>
                <a:cs typeface="Times New Roman" pitchFamily="18" charset="0"/>
              </a:rPr>
              <a:t>esets</a:t>
            </a:r>
            <a:r>
              <a:rPr lang="en-US" sz="2000" dirty="0">
                <a:latin typeface="Times New Roman" pitchFamily="18" charset="0"/>
                <a:cs typeface="Times New Roman" pitchFamily="18" charset="0"/>
              </a:rPr>
              <a:t> the </a:t>
            </a:r>
            <a:r>
              <a:rPr lang="ro-RO" sz="2000" dirty="0" err="1">
                <a:latin typeface="Times New Roman" pitchFamily="18" charset="0"/>
                <a:cs typeface="Times New Roman" pitchFamily="18" charset="0"/>
              </a:rPr>
              <a:t>condi</a:t>
            </a:r>
            <a:r>
              <a:rPr lang="en-US" sz="2000" dirty="0" err="1">
                <a:latin typeface="Times New Roman" pitchFamily="18" charset="0"/>
                <a:cs typeface="Times New Roman" pitchFamily="18" charset="0"/>
              </a:rPr>
              <a:t>tion</a:t>
            </a:r>
            <a:r>
              <a:rPr lang="en-US" sz="2000" dirty="0">
                <a:latin typeface="Times New Roman" pitchFamily="18" charset="0"/>
                <a:cs typeface="Times New Roman" pitchFamily="18" charset="0"/>
              </a:rPr>
              <a:t>  of early preparation for the future generations of musicians and those who will not make art their profession will get the sensitivity and the educational pulse so necessary and yet so rare.</a:t>
            </a:r>
          </a:p>
        </p:txBody>
      </p:sp>
      <p:pic>
        <p:nvPicPr>
          <p:cNvPr id="13" name="Picture 12" descr="F:\DSC_9576.JPG"/>
          <p:cNvPicPr>
            <a:picLocks noChangeAspect="1" noChangeArrowheads="1"/>
          </p:cNvPicPr>
          <p:nvPr/>
        </p:nvPicPr>
        <p:blipFill>
          <a:blip r:embed="rId3" cstate="print">
            <a:lum bright="10000"/>
          </a:blip>
          <a:srcRect/>
          <a:stretch>
            <a:fillRect/>
          </a:stretch>
        </p:blipFill>
        <p:spPr bwMode="auto">
          <a:xfrm>
            <a:off x="357158" y="4000504"/>
            <a:ext cx="1643046" cy="234720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2D050">
            <a:alpha val="30000"/>
          </a:srgbClr>
        </a:solidFill>
        <a:effectLst/>
      </p:bgPr>
    </p:bg>
    <p:spTree>
      <p:nvGrpSpPr>
        <p:cNvPr id="1" name=""/>
        <p:cNvGrpSpPr/>
        <p:nvPr/>
      </p:nvGrpSpPr>
      <p:grpSpPr>
        <a:xfrm>
          <a:off x="0" y="0"/>
          <a:ext cx="0" cy="0"/>
          <a:chOff x="0" y="0"/>
          <a:chExt cx="0" cy="0"/>
        </a:xfrm>
      </p:grpSpPr>
      <p:sp>
        <p:nvSpPr>
          <p:cNvPr id="3" name="TextBox 2"/>
          <p:cNvSpPr txBox="1"/>
          <p:nvPr/>
        </p:nvSpPr>
        <p:spPr>
          <a:xfrm>
            <a:off x="2571736" y="285728"/>
            <a:ext cx="5027338" cy="461665"/>
          </a:xfrm>
          <a:prstGeom prst="rect">
            <a:avLst/>
          </a:prstGeom>
          <a:noFill/>
        </p:spPr>
        <p:txBody>
          <a:bodyPr wrap="none" rtlCol="0">
            <a:spAutoFit/>
          </a:bodyPr>
          <a:lstStyle/>
          <a:p>
            <a:r>
              <a:rPr lang="fr-FR" sz="2400" b="1" dirty="0">
                <a:latin typeface="Lucida Calligraphy" panose="03010101010101010101" pitchFamily="66" charset="0"/>
                <a:cs typeface="Times New Roman" pitchFamily="18" charset="0"/>
              </a:rPr>
              <a:t>RITUALS </a:t>
            </a:r>
            <a:r>
              <a:rPr lang="en-US" sz="2400" b="1" dirty="0">
                <a:latin typeface="Lucida Calligraphy" panose="03010101010101010101" pitchFamily="66" charset="0"/>
                <a:cs typeface="Times New Roman" pitchFamily="18" charset="0"/>
              </a:rPr>
              <a:t>and</a:t>
            </a:r>
            <a:r>
              <a:rPr lang="fr-FR" sz="2400" b="1" dirty="0">
                <a:latin typeface="Lucida Calligraphy" panose="03010101010101010101" pitchFamily="66" charset="0"/>
                <a:cs typeface="Times New Roman" pitchFamily="18" charset="0"/>
              </a:rPr>
              <a:t> CEREMONIES</a:t>
            </a:r>
            <a:endParaRPr lang="en-US" sz="2400" dirty="0"/>
          </a:p>
        </p:txBody>
      </p:sp>
      <p:sp>
        <p:nvSpPr>
          <p:cNvPr id="4" name="TextBox 3"/>
          <p:cNvSpPr txBox="1"/>
          <p:nvPr/>
        </p:nvSpPr>
        <p:spPr>
          <a:xfrm>
            <a:off x="1463533" y="1071546"/>
            <a:ext cx="6155852" cy="4939814"/>
          </a:xfrm>
          <a:prstGeom prst="rect">
            <a:avLst/>
          </a:prstGeom>
          <a:noFill/>
        </p:spPr>
        <p:txBody>
          <a:bodyPr wrap="none" rtlCol="0">
            <a:spAutoFit/>
          </a:bodyPr>
          <a:lstStyle/>
          <a:p>
            <a:pPr algn="ctr">
              <a:lnSpc>
                <a:spcPct val="200000"/>
              </a:lnSpc>
            </a:pPr>
            <a:r>
              <a:rPr lang="fr-FR" sz="2000" b="1" dirty="0" err="1">
                <a:solidFill>
                  <a:srgbClr val="492303"/>
                </a:solidFill>
                <a:latin typeface="Lucida Calligraphy" panose="03010101010101010101" pitchFamily="66" charset="0"/>
                <a:cs typeface="Times New Roman" pitchFamily="18" charset="0"/>
              </a:rPr>
              <a:t>School</a:t>
            </a:r>
            <a:r>
              <a:rPr lang="fr-FR" sz="2000" b="1" dirty="0">
                <a:solidFill>
                  <a:srgbClr val="492303"/>
                </a:solidFill>
                <a:latin typeface="Lucida Calligraphy" panose="03010101010101010101" pitchFamily="66" charset="0"/>
                <a:cs typeface="Times New Roman" pitchFamily="18" charset="0"/>
              </a:rPr>
              <a:t> - </a:t>
            </a:r>
            <a:r>
              <a:rPr lang="fr-FR" sz="2000" b="1" dirty="0" err="1">
                <a:solidFill>
                  <a:srgbClr val="492303"/>
                </a:solidFill>
                <a:latin typeface="Lucida Calligraphy" panose="03010101010101010101" pitchFamily="66" charset="0"/>
                <a:cs typeface="Times New Roman" pitchFamily="18" charset="0"/>
              </a:rPr>
              <a:t>starting</a:t>
            </a:r>
            <a:r>
              <a:rPr lang="fr-FR" sz="2000" b="1" dirty="0">
                <a:solidFill>
                  <a:srgbClr val="492303"/>
                </a:solidFill>
                <a:latin typeface="Lucida Calligraphy" panose="03010101010101010101" pitchFamily="66" charset="0"/>
                <a:cs typeface="Times New Roman" pitchFamily="18" charset="0"/>
              </a:rPr>
              <a:t>  </a:t>
            </a:r>
            <a:r>
              <a:rPr lang="fr-FR" sz="2000" b="1" dirty="0" err="1">
                <a:solidFill>
                  <a:srgbClr val="492303"/>
                </a:solidFill>
                <a:latin typeface="Lucida Calligraphy" panose="03010101010101010101" pitchFamily="66" charset="0"/>
                <a:cs typeface="Times New Roman" pitchFamily="18" charset="0"/>
              </a:rPr>
              <a:t>year</a:t>
            </a:r>
            <a:r>
              <a:rPr lang="fr-FR" sz="2000" b="1" dirty="0">
                <a:solidFill>
                  <a:srgbClr val="492303"/>
                </a:solidFill>
                <a:latin typeface="Lucida Calligraphy" panose="03010101010101010101" pitchFamily="66" charset="0"/>
                <a:cs typeface="Times New Roman" pitchFamily="18" charset="0"/>
              </a:rPr>
              <a:t> </a:t>
            </a:r>
            <a:r>
              <a:rPr lang="fr-FR" sz="2000" b="1" dirty="0" err="1">
                <a:solidFill>
                  <a:srgbClr val="492303"/>
                </a:solidFill>
                <a:latin typeface="Lucida Calligraphy" panose="03010101010101010101" pitchFamily="66" charset="0"/>
                <a:cs typeface="Times New Roman" pitchFamily="18" charset="0"/>
              </a:rPr>
              <a:t>Festivity</a:t>
            </a:r>
            <a:br>
              <a:rPr lang="ro-RO" sz="2000" b="1" dirty="0">
                <a:solidFill>
                  <a:srgbClr val="492303"/>
                </a:solidFill>
                <a:latin typeface="Lucida Calligraphy" panose="03010101010101010101" pitchFamily="66" charset="0"/>
                <a:cs typeface="Times New Roman" pitchFamily="18" charset="0"/>
              </a:rPr>
            </a:br>
            <a:r>
              <a:rPr lang="fr-FR" sz="2000" b="1" dirty="0">
                <a:solidFill>
                  <a:srgbClr val="492303"/>
                </a:solidFill>
                <a:latin typeface="Lucida Calligraphy" panose="03010101010101010101" pitchFamily="66" charset="0"/>
                <a:cs typeface="Times New Roman" pitchFamily="18" charset="0"/>
              </a:rPr>
              <a:t>Celebration of 1st </a:t>
            </a:r>
            <a:r>
              <a:rPr lang="fr-FR" sz="2000" b="1" dirty="0" err="1">
                <a:solidFill>
                  <a:srgbClr val="492303"/>
                </a:solidFill>
                <a:latin typeface="Lucida Calligraphy" panose="03010101010101010101" pitchFamily="66" charset="0"/>
                <a:cs typeface="Times New Roman" pitchFamily="18" charset="0"/>
              </a:rPr>
              <a:t>December</a:t>
            </a:r>
            <a:r>
              <a:rPr lang="ro-RO" sz="2000" b="1" dirty="0">
                <a:solidFill>
                  <a:srgbClr val="492303"/>
                </a:solidFill>
                <a:latin typeface="Lucida Calligraphy" panose="03010101010101010101" pitchFamily="66" charset="0"/>
                <a:cs typeface="Times New Roman" pitchFamily="18" charset="0"/>
              </a:rPr>
              <a:t> (National </a:t>
            </a:r>
            <a:r>
              <a:rPr lang="ro-RO" sz="2000" b="1" dirty="0" err="1">
                <a:solidFill>
                  <a:srgbClr val="492303"/>
                </a:solidFill>
                <a:latin typeface="Lucida Calligraphy" panose="03010101010101010101" pitchFamily="66" charset="0"/>
                <a:cs typeface="Times New Roman" pitchFamily="18" charset="0"/>
              </a:rPr>
              <a:t>Day</a:t>
            </a:r>
            <a:r>
              <a:rPr lang="ro-RO" sz="2000" b="1" dirty="0">
                <a:solidFill>
                  <a:srgbClr val="492303"/>
                </a:solidFill>
                <a:latin typeface="Lucida Calligraphy" panose="03010101010101010101" pitchFamily="66" charset="0"/>
                <a:cs typeface="Times New Roman" pitchFamily="18" charset="0"/>
              </a:rPr>
              <a:t>)</a:t>
            </a:r>
            <a:br>
              <a:rPr lang="en-US" sz="2000" b="1" dirty="0">
                <a:solidFill>
                  <a:srgbClr val="492303"/>
                </a:solidFill>
                <a:latin typeface="Lucida Calligraphy" panose="03010101010101010101" pitchFamily="66" charset="0"/>
                <a:cs typeface="Times New Roman" pitchFamily="18" charset="0"/>
              </a:rPr>
            </a:br>
            <a:r>
              <a:rPr lang="fr-FR" sz="2000" b="1" dirty="0">
                <a:solidFill>
                  <a:srgbClr val="492303"/>
                </a:solidFill>
                <a:latin typeface="Lucida Calligraphy" panose="03010101010101010101" pitchFamily="66" charset="0"/>
                <a:cs typeface="Times New Roman" pitchFamily="18" charset="0"/>
              </a:rPr>
              <a:t>Christmas Carols</a:t>
            </a:r>
            <a:br>
              <a:rPr lang="en-US" sz="2000" b="1" dirty="0">
                <a:solidFill>
                  <a:srgbClr val="492303"/>
                </a:solidFill>
                <a:latin typeface="Lucida Calligraphy" panose="03010101010101010101" pitchFamily="66" charset="0"/>
                <a:cs typeface="Times New Roman" pitchFamily="18" charset="0"/>
              </a:rPr>
            </a:br>
            <a:r>
              <a:rPr lang="fr-FR" sz="2000" b="1" dirty="0">
                <a:solidFill>
                  <a:srgbClr val="492303"/>
                </a:solidFill>
                <a:latin typeface="Lucida Calligraphy" panose="03010101010101010101" pitchFamily="66" charset="0"/>
                <a:cs typeface="Times New Roman" pitchFamily="18" charset="0"/>
              </a:rPr>
              <a:t>Winter </a:t>
            </a:r>
            <a:r>
              <a:rPr lang="fr-FR" sz="2000" b="1" dirty="0" err="1">
                <a:solidFill>
                  <a:srgbClr val="492303"/>
                </a:solidFill>
                <a:latin typeface="Lucida Calligraphy" panose="03010101010101010101" pitchFamily="66" charset="0"/>
                <a:cs typeface="Times New Roman" pitchFamily="18" charset="0"/>
              </a:rPr>
              <a:t>Carnival</a:t>
            </a:r>
            <a:br>
              <a:rPr lang="en-US" sz="2000" b="1" dirty="0">
                <a:solidFill>
                  <a:srgbClr val="492303"/>
                </a:solidFill>
                <a:latin typeface="Lucida Calligraphy" panose="03010101010101010101" pitchFamily="66" charset="0"/>
                <a:cs typeface="Times New Roman" pitchFamily="18" charset="0"/>
              </a:rPr>
            </a:br>
            <a:r>
              <a:rPr lang="fr-FR" sz="2000" b="1" dirty="0" err="1">
                <a:solidFill>
                  <a:srgbClr val="492303"/>
                </a:solidFill>
                <a:latin typeface="Lucida Calligraphy" panose="03010101010101010101" pitchFamily="66" charset="0"/>
                <a:cs typeface="Times New Roman" pitchFamily="18" charset="0"/>
              </a:rPr>
              <a:t>Freshmen’s</a:t>
            </a:r>
            <a:r>
              <a:rPr lang="fr-FR" sz="2000" b="1" dirty="0">
                <a:solidFill>
                  <a:srgbClr val="492303"/>
                </a:solidFill>
                <a:latin typeface="Lucida Calligraphy" panose="03010101010101010101" pitchFamily="66" charset="0"/>
                <a:cs typeface="Times New Roman" pitchFamily="18" charset="0"/>
              </a:rPr>
              <a:t> Ball</a:t>
            </a:r>
            <a:br>
              <a:rPr lang="en-US" sz="2000" b="1" dirty="0">
                <a:solidFill>
                  <a:srgbClr val="492303"/>
                </a:solidFill>
                <a:latin typeface="Lucida Calligraphy" panose="03010101010101010101" pitchFamily="66" charset="0"/>
                <a:cs typeface="Times New Roman" pitchFamily="18" charset="0"/>
              </a:rPr>
            </a:br>
            <a:r>
              <a:rPr lang="fr-FR" sz="2000" b="1" dirty="0" err="1">
                <a:solidFill>
                  <a:srgbClr val="492303"/>
                </a:solidFill>
                <a:latin typeface="Lucida Calligraphy" panose="03010101010101010101" pitchFamily="66" charset="0"/>
                <a:cs typeface="Times New Roman" pitchFamily="18" charset="0"/>
              </a:rPr>
              <a:t>Coming</a:t>
            </a:r>
            <a:r>
              <a:rPr lang="fr-FR" sz="2000" b="1" dirty="0">
                <a:solidFill>
                  <a:srgbClr val="492303"/>
                </a:solidFill>
                <a:latin typeface="Lucida Calligraphy" panose="03010101010101010101" pitchFamily="66" charset="0"/>
                <a:cs typeface="Times New Roman" pitchFamily="18" charset="0"/>
              </a:rPr>
              <a:t> –of-</a:t>
            </a:r>
            <a:r>
              <a:rPr lang="fr-FR" sz="2000" b="1" dirty="0" err="1">
                <a:solidFill>
                  <a:srgbClr val="492303"/>
                </a:solidFill>
                <a:latin typeface="Lucida Calligraphy" panose="03010101010101010101" pitchFamily="66" charset="0"/>
                <a:cs typeface="Times New Roman" pitchFamily="18" charset="0"/>
              </a:rPr>
              <a:t>age</a:t>
            </a:r>
            <a:r>
              <a:rPr lang="fr-FR" sz="2000" b="1" dirty="0">
                <a:solidFill>
                  <a:srgbClr val="492303"/>
                </a:solidFill>
                <a:latin typeface="Lucida Calligraphy" panose="03010101010101010101" pitchFamily="66" charset="0"/>
                <a:cs typeface="Times New Roman" pitchFamily="18" charset="0"/>
              </a:rPr>
              <a:t> Ball</a:t>
            </a:r>
            <a:br>
              <a:rPr lang="en-US" sz="2000" b="1" dirty="0">
                <a:solidFill>
                  <a:srgbClr val="492303"/>
                </a:solidFill>
                <a:latin typeface="Lucida Calligraphy" panose="03010101010101010101" pitchFamily="66" charset="0"/>
                <a:cs typeface="Times New Roman" pitchFamily="18" charset="0"/>
              </a:rPr>
            </a:br>
            <a:r>
              <a:rPr lang="fr-FR" sz="2000" b="1" dirty="0">
                <a:solidFill>
                  <a:srgbClr val="492303"/>
                </a:solidFill>
                <a:latin typeface="Lucida Calligraphy" panose="03010101010101010101" pitchFamily="66" charset="0"/>
                <a:cs typeface="Times New Roman" pitchFamily="18" charset="0"/>
              </a:rPr>
              <a:t>Key </a:t>
            </a:r>
            <a:r>
              <a:rPr lang="fr-FR" sz="2000" b="1" dirty="0" err="1">
                <a:solidFill>
                  <a:srgbClr val="492303"/>
                </a:solidFill>
                <a:latin typeface="Lucida Calligraphy" panose="03010101010101010101" pitchFamily="66" charset="0"/>
                <a:cs typeface="Times New Roman" pitchFamily="18" charset="0"/>
              </a:rPr>
              <a:t>Handing</a:t>
            </a:r>
            <a:r>
              <a:rPr lang="fr-FR" sz="2000" b="1" dirty="0">
                <a:solidFill>
                  <a:srgbClr val="492303"/>
                </a:solidFill>
                <a:latin typeface="Lucida Calligraphy" panose="03010101010101010101" pitchFamily="66" charset="0"/>
                <a:cs typeface="Times New Roman" pitchFamily="18" charset="0"/>
              </a:rPr>
              <a:t> by the 12th Grade</a:t>
            </a:r>
            <a:br>
              <a:rPr lang="en-US" sz="2000" b="1" dirty="0">
                <a:solidFill>
                  <a:srgbClr val="492303"/>
                </a:solidFill>
                <a:latin typeface="Lucida Calligraphy" panose="03010101010101010101" pitchFamily="66" charset="0"/>
                <a:cs typeface="Times New Roman" pitchFamily="18" charset="0"/>
              </a:rPr>
            </a:br>
            <a:r>
              <a:rPr lang="fr-FR" sz="2000" b="1" dirty="0" err="1">
                <a:solidFill>
                  <a:srgbClr val="492303"/>
                </a:solidFill>
                <a:latin typeface="Lucida Calligraphy" panose="03010101010101010101" pitchFamily="66" charset="0"/>
                <a:cs typeface="Times New Roman" pitchFamily="18" charset="0"/>
              </a:rPr>
              <a:t>School</a:t>
            </a:r>
            <a:r>
              <a:rPr lang="fr-FR" sz="2000" b="1" dirty="0">
                <a:solidFill>
                  <a:srgbClr val="492303"/>
                </a:solidFill>
                <a:latin typeface="Lucida Calligraphy" panose="03010101010101010101" pitchFamily="66" charset="0"/>
                <a:cs typeface="Times New Roman" pitchFamily="18" charset="0"/>
              </a:rPr>
              <a:t> -</a:t>
            </a:r>
            <a:r>
              <a:rPr lang="fr-FR" sz="2000" b="1" dirty="0" err="1">
                <a:solidFill>
                  <a:srgbClr val="492303"/>
                </a:solidFill>
                <a:latin typeface="Lucida Calligraphy" panose="03010101010101010101" pitchFamily="66" charset="0"/>
                <a:cs typeface="Times New Roman" pitchFamily="18" charset="0"/>
              </a:rPr>
              <a:t>ending</a:t>
            </a:r>
            <a:r>
              <a:rPr lang="fr-FR" sz="2000" b="1" dirty="0">
                <a:solidFill>
                  <a:srgbClr val="492303"/>
                </a:solidFill>
                <a:latin typeface="Lucida Calligraphy" panose="03010101010101010101" pitchFamily="66" charset="0"/>
                <a:cs typeface="Times New Roman" pitchFamily="18" charset="0"/>
              </a:rPr>
              <a:t>  </a:t>
            </a:r>
            <a:r>
              <a:rPr lang="fr-FR" sz="2000" b="1" dirty="0" err="1">
                <a:solidFill>
                  <a:srgbClr val="492303"/>
                </a:solidFill>
                <a:latin typeface="Lucida Calligraphy" panose="03010101010101010101" pitchFamily="66" charset="0"/>
                <a:cs typeface="Times New Roman" pitchFamily="18" charset="0"/>
              </a:rPr>
              <a:t>year</a:t>
            </a:r>
            <a:r>
              <a:rPr lang="fr-FR" sz="2000" b="1" dirty="0">
                <a:solidFill>
                  <a:srgbClr val="492303"/>
                </a:solidFill>
                <a:latin typeface="Lucida Calligraphy" panose="03010101010101010101" pitchFamily="66" charset="0"/>
                <a:cs typeface="Times New Roman" pitchFamily="18" charset="0"/>
              </a:rPr>
              <a:t> </a:t>
            </a:r>
            <a:r>
              <a:rPr lang="fr-FR" sz="2000" b="1" dirty="0" err="1">
                <a:solidFill>
                  <a:srgbClr val="492303"/>
                </a:solidFill>
                <a:latin typeface="Lucida Calligraphy" panose="03010101010101010101" pitchFamily="66" charset="0"/>
                <a:cs typeface="Times New Roman" pitchFamily="18" charset="0"/>
              </a:rPr>
              <a:t>Festivity</a:t>
            </a:r>
            <a:r>
              <a:rPr lang="fr-FR" sz="2000" b="1" dirty="0">
                <a:solidFill>
                  <a:srgbClr val="492303"/>
                </a:solidFill>
                <a:latin typeface="Lucida Calligraphy" panose="03010101010101010101" pitchFamily="66" charset="0"/>
                <a:cs typeface="Times New Roman" pitchFamily="18" charset="0"/>
              </a:rPr>
              <a:t> </a:t>
            </a:r>
            <a:endParaRPr lang="en-US" sz="2000" b="1" dirty="0">
              <a:solidFill>
                <a:srgbClr val="492303"/>
              </a:solidFill>
              <a:latin typeface="Lucida Calligraphy" panose="03010101010101010101" pitchFamily="66" charset="0"/>
            </a:endParaRPr>
          </a:p>
        </p:txBody>
      </p: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2D050">
            <a:alpha val="30000"/>
          </a:srgbClr>
        </a:solidFill>
        <a:effectLst/>
      </p:bgPr>
    </p:bg>
    <p:spTree>
      <p:nvGrpSpPr>
        <p:cNvPr id="1" name=""/>
        <p:cNvGrpSpPr/>
        <p:nvPr/>
      </p:nvGrpSpPr>
      <p:grpSpPr>
        <a:xfrm>
          <a:off x="0" y="0"/>
          <a:ext cx="0" cy="0"/>
          <a:chOff x="0" y="0"/>
          <a:chExt cx="0" cy="0"/>
        </a:xfrm>
      </p:grpSpPr>
      <p:sp>
        <p:nvSpPr>
          <p:cNvPr id="35842" name="Title 1"/>
          <p:cNvSpPr>
            <a:spLocks noGrp="1"/>
          </p:cNvSpPr>
          <p:nvPr>
            <p:ph type="title"/>
          </p:nvPr>
        </p:nvSpPr>
        <p:spPr>
          <a:xfrm>
            <a:off x="628650" y="428605"/>
            <a:ext cx="7886700" cy="1000132"/>
          </a:xfrm>
        </p:spPr>
        <p:txBody>
          <a:bodyPr/>
          <a:lstStyle/>
          <a:p>
            <a:pPr algn="ctr"/>
            <a:r>
              <a:rPr lang="ro-RO" sz="2800" b="1" dirty="0">
                <a:latin typeface="Lucida Calligraphy" panose="03010101010101010101" pitchFamily="66" charset="0"/>
              </a:rPr>
              <a:t>Pr</a:t>
            </a:r>
            <a:r>
              <a:rPr lang="en-US" sz="2800" b="1" dirty="0" err="1">
                <a:latin typeface="Lucida Calligraphy" panose="03010101010101010101" pitchFamily="66" charset="0"/>
              </a:rPr>
              <a:t>izes</a:t>
            </a:r>
            <a:r>
              <a:rPr lang="ro-RO" sz="2800" b="1" dirty="0">
                <a:latin typeface="Lucida Calligraphy" panose="03010101010101010101" pitchFamily="66" charset="0"/>
              </a:rPr>
              <a:t> </a:t>
            </a:r>
            <a:r>
              <a:rPr lang="en-US" sz="2800" b="1" dirty="0">
                <a:latin typeface="Lucida Calligraphy" panose="03010101010101010101" pitchFamily="66" charset="0"/>
              </a:rPr>
              <a:t> and Awards</a:t>
            </a:r>
            <a:br>
              <a:rPr lang="ro-RO" sz="2800" b="1" dirty="0">
                <a:latin typeface="Lucida Calligraphy" panose="03010101010101010101" pitchFamily="66" charset="0"/>
              </a:rPr>
            </a:br>
            <a:endParaRPr lang="en-US" sz="2800" b="1" dirty="0">
              <a:latin typeface="Lucida Calligraphy" panose="03010101010101010101" pitchFamily="66" charset="0"/>
            </a:endParaRPr>
          </a:p>
        </p:txBody>
      </p:sp>
      <p:sp>
        <p:nvSpPr>
          <p:cNvPr id="35843" name="Rectangle 2"/>
          <p:cNvSpPr>
            <a:spLocks noChangeArrowheads="1"/>
          </p:cNvSpPr>
          <p:nvPr/>
        </p:nvSpPr>
        <p:spPr bwMode="auto">
          <a:xfrm>
            <a:off x="571472" y="928670"/>
            <a:ext cx="8143875" cy="1323439"/>
          </a:xfrm>
          <a:prstGeom prst="rect">
            <a:avLst/>
          </a:prstGeom>
          <a:noFill/>
          <a:ln w="9525">
            <a:noFill/>
            <a:miter lim="800000"/>
            <a:headEnd/>
            <a:tailEnd/>
          </a:ln>
        </p:spPr>
        <p:txBody>
          <a:bodyPr wrap="square">
            <a:spAutoFit/>
          </a:bodyPr>
          <a:lstStyle/>
          <a:p>
            <a:pPr algn="ctr"/>
            <a:r>
              <a:rPr lang="en-US" sz="2000" dirty="0">
                <a:latin typeface="Times New Roman" pitchFamily="18" charset="0"/>
                <a:cs typeface="Times New Roman" pitchFamily="18" charset="0"/>
              </a:rPr>
              <a:t>Numerous prizes and awards received by the high school students to national and international competitions make The High School of Art Sibiu an artistic educational institution of prestige among high schools with the same field in the country.</a:t>
            </a:r>
            <a:endParaRPr lang="en-US" sz="2000" dirty="0"/>
          </a:p>
        </p:txBody>
      </p:sp>
      <p:sp>
        <p:nvSpPr>
          <p:cNvPr id="2" name="Dreptunghi 1">
            <a:extLst>
              <a:ext uri="{FF2B5EF4-FFF2-40B4-BE49-F238E27FC236}">
                <a16:creationId xmlns:a16="http://schemas.microsoft.com/office/drawing/2014/main" id="{DD9B2E4F-1982-4638-95D7-F2A7CFE9FF87}"/>
              </a:ext>
            </a:extLst>
          </p:cNvPr>
          <p:cNvSpPr/>
          <p:nvPr/>
        </p:nvSpPr>
        <p:spPr>
          <a:xfrm>
            <a:off x="1259632" y="2263522"/>
            <a:ext cx="4572000" cy="1477328"/>
          </a:xfrm>
          <a:prstGeom prst="rect">
            <a:avLst/>
          </a:prstGeom>
        </p:spPr>
        <p:txBody>
          <a:bodyPr>
            <a:spAutoFit/>
          </a:bodyPr>
          <a:lstStyle/>
          <a:p>
            <a:r>
              <a:rPr lang="en-US" b="1" dirty="0">
                <a:cs typeface="Arial" panose="020B0604020202020204" pitchFamily="34" charset="0"/>
              </a:rPr>
              <a:t>Achievements</a:t>
            </a:r>
            <a:r>
              <a:rPr lang="ro-RO" b="1" dirty="0">
                <a:cs typeface="Arial" panose="020B0604020202020204" pitchFamily="34" charset="0"/>
              </a:rPr>
              <a:t>:</a:t>
            </a:r>
            <a:br>
              <a:rPr lang="en-US" b="1" dirty="0">
                <a:cs typeface="Arial" panose="020B0604020202020204" pitchFamily="34" charset="0"/>
              </a:rPr>
            </a:br>
            <a:br>
              <a:rPr lang="ro-RO" dirty="0">
                <a:cs typeface="Arial" panose="020B0604020202020204" pitchFamily="34" charset="0"/>
              </a:rPr>
            </a:br>
            <a:r>
              <a:rPr lang="ro-RO" dirty="0">
                <a:cs typeface="Arial" panose="020B0604020202020204" pitchFamily="34" charset="0"/>
              </a:rPr>
              <a:t>      50 </a:t>
            </a:r>
            <a:r>
              <a:rPr lang="en-US" dirty="0">
                <a:cs typeface="Arial" panose="020B0604020202020204" pitchFamily="34" charset="0"/>
              </a:rPr>
              <a:t>prizes at national </a:t>
            </a:r>
            <a:r>
              <a:rPr lang="en-US" dirty="0" err="1">
                <a:cs typeface="Arial" panose="020B0604020202020204" pitchFamily="34" charset="0"/>
              </a:rPr>
              <a:t>olympiads</a:t>
            </a:r>
            <a:r>
              <a:rPr lang="en-US" dirty="0">
                <a:cs typeface="Arial" panose="020B0604020202020204" pitchFamily="34" charset="0"/>
              </a:rPr>
              <a:t>;</a:t>
            </a:r>
            <a:br>
              <a:rPr lang="ro-RO" dirty="0">
                <a:cs typeface="Arial" panose="020B0604020202020204" pitchFamily="34" charset="0"/>
              </a:rPr>
            </a:br>
            <a:r>
              <a:rPr lang="en-US" dirty="0">
                <a:cs typeface="Arial" panose="020B0604020202020204" pitchFamily="34" charset="0"/>
              </a:rPr>
              <a:t>      </a:t>
            </a:r>
            <a:r>
              <a:rPr lang="ro-RO" dirty="0">
                <a:cs typeface="Arial" panose="020B0604020202020204" pitchFamily="34" charset="0"/>
              </a:rPr>
              <a:t>120</a:t>
            </a:r>
            <a:r>
              <a:rPr lang="en-US" dirty="0">
                <a:cs typeface="Arial" panose="020B0604020202020204" pitchFamily="34" charset="0"/>
              </a:rPr>
              <a:t> prizes and awards at different national contests</a:t>
            </a:r>
            <a:endParaRPr lang="ro-RO" dirty="0"/>
          </a:p>
        </p:txBody>
      </p:sp>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6633"/>
            <a:ext cx="8964488" cy="5904656"/>
          </a:xfrm>
        </p:spPr>
        <p:txBody>
          <a:bodyPr>
            <a:normAutofit/>
          </a:bodyPr>
          <a:lstStyle/>
          <a:p>
            <a:pPr marL="457200" indent="-457200" algn="ctr">
              <a:buFont typeface="Wingdings" panose="05000000000000000000" pitchFamily="2" charset="2"/>
              <a:buChar char="Ø"/>
            </a:pPr>
            <a:r>
              <a:rPr lang="en-US" b="1" i="1" dirty="0">
                <a:latin typeface="Arial" panose="020B0604020202020204" pitchFamily="34" charset="0"/>
                <a:cs typeface="Arial" panose="020B0604020202020204" pitchFamily="34" charset="0"/>
              </a:rPr>
              <a:t>THE VALUES  PROMOTED BY THE WHOLE EDUCATIONAL STAFF ARE:</a:t>
            </a:r>
            <a:br>
              <a:rPr lang="ro-RO" b="1" dirty="0">
                <a:latin typeface="Arial" panose="020B0604020202020204" pitchFamily="34" charset="0"/>
                <a:cs typeface="Arial" panose="020B0604020202020204" pitchFamily="34" charset="0"/>
              </a:rPr>
            </a:br>
            <a:br>
              <a:rPr lang="ro-RO" b="1" dirty="0">
                <a:latin typeface="Arial" panose="020B0604020202020204" pitchFamily="34" charset="0"/>
                <a:cs typeface="Arial" panose="020B0604020202020204" pitchFamily="34" charset="0"/>
              </a:rPr>
            </a:br>
            <a:br>
              <a:rPr lang="ro-RO" b="1"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quality and professionalism</a:t>
            </a:r>
            <a:br>
              <a:rPr lang="ro-RO" dirty="0">
                <a:latin typeface="Arial" panose="020B0604020202020204" pitchFamily="34" charset="0"/>
                <a:cs typeface="Arial" panose="020B0604020202020204" pitchFamily="34" charset="0"/>
              </a:rPr>
            </a:br>
            <a:r>
              <a:rPr lang="ro-RO" dirty="0">
                <a:latin typeface="Arial" panose="020B0604020202020204" pitchFamily="34" charset="0"/>
                <a:cs typeface="Arial" panose="020B0604020202020204" pitchFamily="34" charset="0"/>
              </a:rPr>
              <a:t>respect</a:t>
            </a:r>
            <a:br>
              <a:rPr lang="ro-RO"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will</a:t>
            </a:r>
            <a:br>
              <a:rPr lang="ro-RO"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strength</a:t>
            </a:r>
            <a:br>
              <a:rPr lang="ro-RO" dirty="0">
                <a:latin typeface="Arial" panose="020B0604020202020204" pitchFamily="34" charset="0"/>
                <a:cs typeface="Arial" panose="020B0604020202020204" pitchFamily="34" charset="0"/>
              </a:rPr>
            </a:br>
            <a:r>
              <a:rPr lang="ro-RO" dirty="0">
                <a:latin typeface="Arial" panose="020B0604020202020204" pitchFamily="34" charset="0"/>
                <a:cs typeface="Arial" panose="020B0604020202020204" pitchFamily="34" charset="0"/>
              </a:rPr>
              <a:t>aspira</a:t>
            </a:r>
            <a:r>
              <a:rPr lang="en-US" dirty="0" err="1">
                <a:latin typeface="Arial" panose="020B0604020202020204" pitchFamily="34" charset="0"/>
                <a:cs typeface="Arial" panose="020B0604020202020204" pitchFamily="34" charset="0"/>
              </a:rPr>
              <a:t>tion</a:t>
            </a:r>
            <a:br>
              <a:rPr lang="ro-RO"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faith</a:t>
            </a:r>
            <a:br>
              <a:rPr lang="ro-RO"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commitment</a:t>
            </a:r>
            <a:br>
              <a:rPr lang="ro-RO" dirty="0">
                <a:latin typeface="Arial" panose="020B0604020202020204" pitchFamily="34" charset="0"/>
                <a:cs typeface="Arial" panose="020B0604020202020204" pitchFamily="34" charset="0"/>
              </a:rPr>
            </a:br>
            <a:r>
              <a:rPr lang="ro-RO" dirty="0">
                <a:latin typeface="Arial" panose="020B0604020202020204" pitchFamily="34" charset="0"/>
                <a:cs typeface="Arial" panose="020B0604020202020204" pitchFamily="34" charset="0"/>
              </a:rPr>
              <a:t>at</a:t>
            </a:r>
            <a:r>
              <a:rPr lang="en-US" dirty="0">
                <a:latin typeface="Arial" panose="020B0604020202020204" pitchFamily="34" charset="0"/>
                <a:cs typeface="Arial" panose="020B0604020202020204" pitchFamily="34" charset="0"/>
              </a:rPr>
              <a:t>t</a:t>
            </a:r>
            <a:r>
              <a:rPr lang="ro-RO" dirty="0" err="1">
                <a:latin typeface="Arial" panose="020B0604020202020204" pitchFamily="34" charset="0"/>
                <a:cs typeface="Arial" panose="020B0604020202020204" pitchFamily="34" charset="0"/>
              </a:rPr>
              <a:t>itud</a:t>
            </a:r>
            <a:r>
              <a:rPr lang="en-US" dirty="0">
                <a:latin typeface="Arial" panose="020B0604020202020204" pitchFamily="34" charset="0"/>
                <a:cs typeface="Arial" panose="020B0604020202020204" pitchFamily="34" charset="0"/>
              </a:rPr>
              <a:t>e</a:t>
            </a:r>
            <a:endParaRPr lang="ro-R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9717428"/>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3" cstate="print"/>
          <a:srcRect l="4605" r="77632" b="47619"/>
          <a:stretch>
            <a:fillRect/>
          </a:stretch>
        </p:blipFill>
        <p:spPr bwMode="auto">
          <a:xfrm rot="3245280" flipH="1">
            <a:off x="7647298" y="6879"/>
            <a:ext cx="642942" cy="1571625"/>
          </a:xfrm>
          <a:prstGeom prst="rect">
            <a:avLst/>
          </a:prstGeom>
          <a:noFill/>
          <a:ln w="9525">
            <a:noFill/>
            <a:miter lim="800000"/>
            <a:headEnd/>
            <a:tailEnd/>
          </a:ln>
          <a:effectLst/>
        </p:spPr>
      </p:pic>
      <p:pic>
        <p:nvPicPr>
          <p:cNvPr id="7" name="Picture 5"/>
          <p:cNvPicPr>
            <a:picLocks noChangeAspect="1" noChangeArrowheads="1"/>
          </p:cNvPicPr>
          <p:nvPr/>
        </p:nvPicPr>
        <p:blipFill>
          <a:blip r:embed="rId3" cstate="print"/>
          <a:srcRect l="4605" r="77632" b="47619"/>
          <a:stretch>
            <a:fillRect/>
          </a:stretch>
        </p:blipFill>
        <p:spPr bwMode="auto">
          <a:xfrm rot="18354720">
            <a:off x="646375" y="-64536"/>
            <a:ext cx="642942" cy="1571625"/>
          </a:xfrm>
          <a:prstGeom prst="rect">
            <a:avLst/>
          </a:prstGeom>
          <a:noFill/>
          <a:ln w="9525">
            <a:noFill/>
            <a:miter lim="800000"/>
            <a:headEnd/>
            <a:tailEnd/>
          </a:ln>
          <a:effectLst/>
        </p:spPr>
      </p:pic>
      <p:sp>
        <p:nvSpPr>
          <p:cNvPr id="2" name="Title 1"/>
          <p:cNvSpPr>
            <a:spLocks noGrp="1"/>
          </p:cNvSpPr>
          <p:nvPr>
            <p:ph type="title"/>
          </p:nvPr>
        </p:nvSpPr>
        <p:spPr>
          <a:xfrm>
            <a:off x="1390232" y="357166"/>
            <a:ext cx="7339401" cy="439737"/>
          </a:xfrm>
        </p:spPr>
        <p:txBody>
          <a:bodyPr>
            <a:normAutofit fontScale="90000"/>
          </a:bodyPr>
          <a:lstStyle/>
          <a:p>
            <a:pPr algn="ctr" eaLnBrk="1" hangingPunct="1"/>
            <a:r>
              <a:rPr lang="ro-RO" sz="3600" b="1" dirty="0">
                <a:latin typeface="Arial Black" panose="020B0A04020102020204" pitchFamily="34" charset="0"/>
              </a:rPr>
              <a:t>64 </a:t>
            </a:r>
            <a:r>
              <a:rPr lang="en-US" sz="3600" b="1" dirty="0">
                <a:latin typeface="Arial Black" panose="020B0A04020102020204" pitchFamily="34" charset="0"/>
              </a:rPr>
              <a:t>years</a:t>
            </a:r>
            <a:r>
              <a:rPr lang="ro-RO" sz="3600" b="1" dirty="0">
                <a:latin typeface="Arial Black" panose="020B0A04020102020204" pitchFamily="34" charset="0"/>
              </a:rPr>
              <a:t> </a:t>
            </a:r>
            <a:r>
              <a:rPr lang="en-US" sz="3600" b="1" dirty="0">
                <a:latin typeface="Arial Black" panose="020B0A04020102020204" pitchFamily="34" charset="0"/>
              </a:rPr>
              <a:t>of</a:t>
            </a:r>
            <a:r>
              <a:rPr lang="ro-RO" sz="3600" b="1" dirty="0">
                <a:latin typeface="Arial Black" panose="020B0A04020102020204" pitchFamily="34" charset="0"/>
              </a:rPr>
              <a:t> exist</a:t>
            </a:r>
            <a:r>
              <a:rPr lang="en-US" sz="3600" b="1" dirty="0" err="1">
                <a:latin typeface="Arial Black" panose="020B0A04020102020204" pitchFamily="34" charset="0"/>
              </a:rPr>
              <a:t>ence</a:t>
            </a:r>
            <a:endParaRPr lang="ro-RO" sz="3600" b="1" dirty="0">
              <a:latin typeface="Arial Black" panose="020B0A04020102020204" pitchFamily="34" charset="0"/>
            </a:endParaRPr>
          </a:p>
        </p:txBody>
      </p:sp>
      <p:pic>
        <p:nvPicPr>
          <p:cNvPr id="44035" name="Picture 2"/>
          <p:cNvPicPr>
            <a:picLocks noGrp="1" noChangeAspect="1" noChangeArrowheads="1"/>
          </p:cNvPicPr>
          <p:nvPr>
            <p:ph idx="1"/>
          </p:nvPr>
        </p:nvPicPr>
        <p:blipFill>
          <a:blip r:embed="rId4" cstate="print"/>
          <a:srcRect/>
          <a:stretch>
            <a:fillRect/>
          </a:stretch>
        </p:blipFill>
        <p:spPr>
          <a:xfrm>
            <a:off x="142906" y="1214438"/>
            <a:ext cx="8858250" cy="3500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285720" y="4811286"/>
            <a:ext cx="8572561" cy="2400657"/>
          </a:xfrm>
          <a:prstGeom prst="rect">
            <a:avLst/>
          </a:prstGeom>
          <a:noFill/>
        </p:spPr>
        <p:txBody>
          <a:bodyPr wrap="square">
            <a:spAutoFit/>
          </a:bodyPr>
          <a:lstStyle/>
          <a:p>
            <a:pPr algn="ctr"/>
            <a:r>
              <a:rPr lang="ro-RO" sz="2300" b="1" i="1" dirty="0">
                <a:solidFill>
                  <a:schemeClr val="tx1">
                    <a:lumMod val="85000"/>
                    <a:lumOff val="15000"/>
                  </a:schemeClr>
                </a:solidFill>
                <a:latin typeface="Times New Roman" pitchFamily="18" charset="0"/>
                <a:cs typeface="Times New Roman" pitchFamily="18" charset="0"/>
              </a:rPr>
              <a:t>“</a:t>
            </a:r>
            <a:r>
              <a:rPr lang="en-US" sz="2300" b="1" i="1" dirty="0">
                <a:solidFill>
                  <a:schemeClr val="tx1">
                    <a:lumMod val="85000"/>
                    <a:lumOff val="15000"/>
                  </a:schemeClr>
                </a:solidFill>
                <a:cs typeface="Arial" panose="020B0604020202020204" pitchFamily="34" charset="0"/>
              </a:rPr>
              <a:t>I won’t be an ordinary man,</a:t>
            </a:r>
            <a:r>
              <a:rPr lang="ro-RO" sz="2300" b="1" i="1" dirty="0">
                <a:solidFill>
                  <a:schemeClr val="tx1">
                    <a:lumMod val="85000"/>
                    <a:lumOff val="15000"/>
                  </a:schemeClr>
                </a:solidFill>
                <a:cs typeface="Arial" panose="020B0604020202020204" pitchFamily="34" charset="0"/>
              </a:rPr>
              <a:t> </a:t>
            </a:r>
            <a:r>
              <a:rPr lang="en-US" sz="2300" b="1" i="1" dirty="0">
                <a:solidFill>
                  <a:schemeClr val="tx1">
                    <a:lumMod val="85000"/>
                    <a:lumOff val="15000"/>
                  </a:schemeClr>
                </a:solidFill>
                <a:cs typeface="Arial" panose="020B0604020202020204" pitchFamily="34" charset="0"/>
              </a:rPr>
              <a:t>because I have</a:t>
            </a:r>
            <a:r>
              <a:rPr lang="ro-RO" sz="2300" b="1" i="1" dirty="0">
                <a:solidFill>
                  <a:schemeClr val="tx1">
                    <a:lumMod val="85000"/>
                    <a:lumOff val="15000"/>
                  </a:schemeClr>
                </a:solidFill>
                <a:cs typeface="Arial" panose="020B0604020202020204" pitchFamily="34" charset="0"/>
              </a:rPr>
              <a:t> </a:t>
            </a:r>
            <a:r>
              <a:rPr lang="en-US" sz="2300" b="1" i="1" dirty="0">
                <a:solidFill>
                  <a:schemeClr val="tx1">
                    <a:lumMod val="85000"/>
                    <a:lumOff val="15000"/>
                  </a:schemeClr>
                </a:solidFill>
                <a:cs typeface="Arial" panose="020B0604020202020204" pitchFamily="34" charset="0"/>
              </a:rPr>
              <a:t>the right</a:t>
            </a:r>
            <a:r>
              <a:rPr lang="ro-RO" sz="2300" b="1" i="1" dirty="0">
                <a:solidFill>
                  <a:schemeClr val="tx1">
                    <a:lumMod val="85000"/>
                    <a:lumOff val="15000"/>
                  </a:schemeClr>
                </a:solidFill>
                <a:cs typeface="Arial" panose="020B0604020202020204" pitchFamily="34" charset="0"/>
              </a:rPr>
              <a:t> </a:t>
            </a:r>
            <a:r>
              <a:rPr lang="en-US" sz="2300" b="1" i="1" dirty="0">
                <a:solidFill>
                  <a:schemeClr val="tx1">
                    <a:lumMod val="85000"/>
                    <a:lumOff val="15000"/>
                  </a:schemeClr>
                </a:solidFill>
                <a:cs typeface="Arial" panose="020B0604020202020204" pitchFamily="34" charset="0"/>
              </a:rPr>
              <a:t>to be extraordinary</a:t>
            </a:r>
            <a:r>
              <a:rPr lang="ro-RO" sz="2300" b="1" i="1" dirty="0">
                <a:solidFill>
                  <a:schemeClr val="tx1">
                    <a:lumMod val="85000"/>
                    <a:lumOff val="15000"/>
                  </a:schemeClr>
                </a:solidFill>
                <a:cs typeface="Arial" panose="020B0604020202020204" pitchFamily="34" charset="0"/>
              </a:rPr>
              <a:t>“ </a:t>
            </a:r>
          </a:p>
          <a:p>
            <a:pPr algn="r"/>
            <a:r>
              <a:rPr lang="ro-RO" sz="2800" b="1" i="1" dirty="0">
                <a:solidFill>
                  <a:schemeClr val="tx1">
                    <a:lumMod val="85000"/>
                    <a:lumOff val="15000"/>
                  </a:schemeClr>
                </a:solidFill>
                <a:latin typeface="Times New Roman" pitchFamily="18" charset="0"/>
                <a:cs typeface="Times New Roman" pitchFamily="18" charset="0"/>
              </a:rPr>
              <a:t>                                                                      </a:t>
            </a:r>
            <a:r>
              <a:rPr lang="ro-RO" sz="2200" b="1" i="1" dirty="0">
                <a:solidFill>
                  <a:schemeClr val="tx1">
                    <a:lumMod val="85000"/>
                    <a:lumOff val="15000"/>
                  </a:schemeClr>
                </a:solidFill>
                <a:latin typeface="Times New Roman" pitchFamily="18" charset="0"/>
                <a:cs typeface="Times New Roman" pitchFamily="18" charset="0"/>
              </a:rPr>
              <a:t>Peter  O</a:t>
            </a:r>
            <a:r>
              <a:rPr lang="en-US" sz="2200" b="1" i="1" dirty="0">
                <a:solidFill>
                  <a:schemeClr val="tx1">
                    <a:lumMod val="85000"/>
                    <a:lumOff val="15000"/>
                  </a:schemeClr>
                </a:solidFill>
                <a:latin typeface="Times New Roman" pitchFamily="18" charset="0"/>
                <a:cs typeface="Times New Roman" pitchFamily="18" charset="0"/>
              </a:rPr>
              <a:t>’ Toole</a:t>
            </a:r>
            <a:endParaRPr lang="ro-RO" sz="2200" b="1" i="1" dirty="0">
              <a:solidFill>
                <a:schemeClr val="tx1">
                  <a:lumMod val="85000"/>
                  <a:lumOff val="15000"/>
                </a:schemeClr>
              </a:solidFill>
              <a:latin typeface="Times New Roman" pitchFamily="18" charset="0"/>
              <a:cs typeface="Times New Roman" pitchFamily="18" charset="0"/>
            </a:endParaRPr>
          </a:p>
          <a:p>
            <a:r>
              <a:rPr lang="ro-RO" sz="2800" b="1" dirty="0">
                <a:solidFill>
                  <a:srgbClr val="0070C0"/>
                </a:solidFill>
                <a:latin typeface="Times New Roman" pitchFamily="18" charset="0"/>
                <a:cs typeface="Times New Roman" pitchFamily="18" charset="0"/>
              </a:rPr>
              <a:t>                                                                                                                    </a:t>
            </a:r>
          </a:p>
          <a:p>
            <a:r>
              <a:rPr lang="ro-RO" sz="2800" b="1" dirty="0">
                <a:solidFill>
                  <a:srgbClr val="0D0D0D"/>
                </a:solidFill>
                <a:latin typeface="Times New Roman" pitchFamily="18" charset="0"/>
                <a:cs typeface="Times New Roman" pitchFamily="18" charset="0"/>
              </a:rPr>
              <a:t>                                                                                              </a:t>
            </a:r>
          </a:p>
          <a:p>
            <a:r>
              <a:rPr lang="ro-RO" sz="2000" dirty="0">
                <a:solidFill>
                  <a:srgbClr val="0D0D0D"/>
                </a:solidFill>
                <a:cs typeface="Arial" pitchFamily="34" charset="0"/>
              </a:rPr>
              <a:t>                                                                                                                                                                                </a:t>
            </a:r>
            <a:endParaRPr lang="en-US" sz="2000" dirty="0">
              <a:solidFill>
                <a:srgbClr val="0D0D0D"/>
              </a:solidFill>
              <a:cs typeface="Arial" pitchFamily="34" charset="0"/>
            </a:endParaRPr>
          </a:p>
        </p:txBody>
      </p:sp>
      <p:sp>
        <p:nvSpPr>
          <p:cNvPr id="6" name="TextBox 5"/>
          <p:cNvSpPr txBox="1"/>
          <p:nvPr/>
        </p:nvSpPr>
        <p:spPr>
          <a:xfrm>
            <a:off x="142844" y="4500570"/>
            <a:ext cx="1436612" cy="261610"/>
          </a:xfrm>
          <a:prstGeom prst="rect">
            <a:avLst/>
          </a:prstGeom>
          <a:noFill/>
        </p:spPr>
        <p:txBody>
          <a:bodyPr wrap="none" rtlCol="0">
            <a:spAutoFit/>
          </a:bodyPr>
          <a:lstStyle/>
          <a:p>
            <a:r>
              <a:rPr lang="ro-RO" sz="1100" b="1" dirty="0"/>
              <a:t>Foto: Diana Chirilă</a:t>
            </a:r>
            <a:endParaRPr lang="en-US" sz="1100" b="1" dirty="0"/>
          </a:p>
        </p:txBody>
      </p:sp>
      <p:grpSp>
        <p:nvGrpSpPr>
          <p:cNvPr id="16" name="Group 15"/>
          <p:cNvGrpSpPr/>
          <p:nvPr/>
        </p:nvGrpSpPr>
        <p:grpSpPr>
          <a:xfrm>
            <a:off x="6811" y="6072206"/>
            <a:ext cx="9137221" cy="677830"/>
            <a:chOff x="45306" y="6054762"/>
            <a:chExt cx="9137221" cy="677830"/>
          </a:xfrm>
        </p:grpSpPr>
        <p:pic>
          <p:nvPicPr>
            <p:cNvPr id="9" name="Picture 5"/>
            <p:cNvPicPr>
              <a:picLocks noChangeAspect="1" noChangeArrowheads="1"/>
            </p:cNvPicPr>
            <p:nvPr/>
          </p:nvPicPr>
          <p:blipFill>
            <a:blip r:embed="rId3" cstate="print">
              <a:lum bright="35000"/>
            </a:blip>
            <a:srcRect l="4605" r="77632" b="47619"/>
            <a:stretch>
              <a:fillRect/>
            </a:stretch>
          </p:blipFill>
          <p:spPr bwMode="auto">
            <a:xfrm rot="16827650">
              <a:off x="509648" y="5613384"/>
              <a:ext cx="642942" cy="1571625"/>
            </a:xfrm>
            <a:prstGeom prst="rect">
              <a:avLst/>
            </a:prstGeom>
            <a:noFill/>
            <a:ln w="9525">
              <a:noFill/>
              <a:miter lim="800000"/>
              <a:headEnd/>
              <a:tailEnd/>
            </a:ln>
            <a:effectLst/>
          </p:spPr>
        </p:pic>
        <p:pic>
          <p:nvPicPr>
            <p:cNvPr id="10" name="Picture 5"/>
            <p:cNvPicPr>
              <a:picLocks noChangeAspect="1" noChangeArrowheads="1"/>
            </p:cNvPicPr>
            <p:nvPr/>
          </p:nvPicPr>
          <p:blipFill>
            <a:blip r:embed="rId3" cstate="print">
              <a:lum bright="35000"/>
            </a:blip>
            <a:srcRect l="4605" t="2992" r="77632" b="53699"/>
            <a:stretch>
              <a:fillRect/>
            </a:stretch>
          </p:blipFill>
          <p:spPr bwMode="auto">
            <a:xfrm rot="16492177">
              <a:off x="1781919" y="5761404"/>
              <a:ext cx="642942" cy="1299434"/>
            </a:xfrm>
            <a:prstGeom prst="rect">
              <a:avLst/>
            </a:prstGeom>
            <a:noFill/>
            <a:ln w="9525">
              <a:noFill/>
              <a:miter lim="800000"/>
              <a:headEnd/>
              <a:tailEnd/>
            </a:ln>
            <a:effectLst/>
          </p:spPr>
        </p:pic>
        <p:pic>
          <p:nvPicPr>
            <p:cNvPr id="11" name="Picture 5"/>
            <p:cNvPicPr>
              <a:picLocks noChangeAspect="1" noChangeArrowheads="1"/>
            </p:cNvPicPr>
            <p:nvPr/>
          </p:nvPicPr>
          <p:blipFill>
            <a:blip r:embed="rId3" cstate="print">
              <a:lum bright="35000"/>
            </a:blip>
            <a:srcRect l="4605" t="2992" r="77632" b="53699"/>
            <a:stretch>
              <a:fillRect/>
            </a:stretch>
          </p:blipFill>
          <p:spPr bwMode="auto">
            <a:xfrm rot="16492177">
              <a:off x="3067803" y="5761404"/>
              <a:ext cx="642942" cy="1299434"/>
            </a:xfrm>
            <a:prstGeom prst="rect">
              <a:avLst/>
            </a:prstGeom>
            <a:noFill/>
            <a:ln w="9525">
              <a:noFill/>
              <a:miter lim="800000"/>
              <a:headEnd/>
              <a:tailEnd/>
            </a:ln>
            <a:effectLst/>
          </p:spPr>
        </p:pic>
        <p:pic>
          <p:nvPicPr>
            <p:cNvPr id="12" name="Picture 5"/>
            <p:cNvPicPr>
              <a:picLocks noChangeAspect="1" noChangeArrowheads="1"/>
            </p:cNvPicPr>
            <p:nvPr/>
          </p:nvPicPr>
          <p:blipFill>
            <a:blip r:embed="rId3" cstate="print">
              <a:lum bright="35000"/>
            </a:blip>
            <a:srcRect l="4605" t="2992" r="77632" b="53699"/>
            <a:stretch>
              <a:fillRect/>
            </a:stretch>
          </p:blipFill>
          <p:spPr bwMode="auto">
            <a:xfrm rot="16492177">
              <a:off x="4361685" y="5726516"/>
              <a:ext cx="642942" cy="1299434"/>
            </a:xfrm>
            <a:prstGeom prst="rect">
              <a:avLst/>
            </a:prstGeom>
            <a:noFill/>
            <a:ln w="9525">
              <a:noFill/>
              <a:miter lim="800000"/>
              <a:headEnd/>
              <a:tailEnd/>
            </a:ln>
            <a:effectLst/>
          </p:spPr>
        </p:pic>
        <p:pic>
          <p:nvPicPr>
            <p:cNvPr id="13" name="Picture 5"/>
            <p:cNvPicPr>
              <a:picLocks noChangeAspect="1" noChangeArrowheads="1"/>
            </p:cNvPicPr>
            <p:nvPr/>
          </p:nvPicPr>
          <p:blipFill>
            <a:blip r:embed="rId3" cstate="print">
              <a:lum bright="35000"/>
            </a:blip>
            <a:srcRect l="4605" t="2992" r="77632" b="53699"/>
            <a:stretch>
              <a:fillRect/>
            </a:stretch>
          </p:blipFill>
          <p:spPr bwMode="auto">
            <a:xfrm rot="16492177">
              <a:off x="5639571" y="5726516"/>
              <a:ext cx="642942" cy="1299434"/>
            </a:xfrm>
            <a:prstGeom prst="rect">
              <a:avLst/>
            </a:prstGeom>
            <a:noFill/>
            <a:ln w="9525">
              <a:noFill/>
              <a:miter lim="800000"/>
              <a:headEnd/>
              <a:tailEnd/>
            </a:ln>
            <a:effectLst/>
          </p:spPr>
        </p:pic>
        <p:pic>
          <p:nvPicPr>
            <p:cNvPr id="14" name="Picture 5"/>
            <p:cNvPicPr>
              <a:picLocks noChangeAspect="1" noChangeArrowheads="1"/>
            </p:cNvPicPr>
            <p:nvPr/>
          </p:nvPicPr>
          <p:blipFill>
            <a:blip r:embed="rId3" cstate="print">
              <a:lum bright="35000"/>
            </a:blip>
            <a:srcRect l="4605" t="2992" r="77632" b="53699"/>
            <a:stretch>
              <a:fillRect/>
            </a:stretch>
          </p:blipFill>
          <p:spPr bwMode="auto">
            <a:xfrm rot="16492177">
              <a:off x="6933453" y="5726516"/>
              <a:ext cx="642942" cy="1299434"/>
            </a:xfrm>
            <a:prstGeom prst="rect">
              <a:avLst/>
            </a:prstGeom>
            <a:noFill/>
            <a:ln w="9525">
              <a:noFill/>
              <a:miter lim="800000"/>
              <a:headEnd/>
              <a:tailEnd/>
            </a:ln>
            <a:effectLst/>
          </p:spPr>
        </p:pic>
        <p:pic>
          <p:nvPicPr>
            <p:cNvPr id="15" name="Picture 5"/>
            <p:cNvPicPr>
              <a:picLocks noChangeAspect="1" noChangeArrowheads="1"/>
            </p:cNvPicPr>
            <p:nvPr/>
          </p:nvPicPr>
          <p:blipFill>
            <a:blip r:embed="rId3" cstate="print">
              <a:lum bright="35000"/>
            </a:blip>
            <a:srcRect l="4605" t="2992" r="77632" b="53699"/>
            <a:stretch>
              <a:fillRect/>
            </a:stretch>
          </p:blipFill>
          <p:spPr bwMode="auto">
            <a:xfrm rot="16492177">
              <a:off x="8211339" y="5726516"/>
              <a:ext cx="642942" cy="1299434"/>
            </a:xfrm>
            <a:prstGeom prst="rect">
              <a:avLst/>
            </a:prstGeom>
            <a:noFill/>
            <a:ln w="9525">
              <a:noFill/>
              <a:miter lim="800000"/>
              <a:headEnd/>
              <a:tailEnd/>
            </a:ln>
            <a:effectLst/>
          </p:spPr>
        </p:pic>
      </p:gr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B99A74CF-3172-4F1C-BB2B-3EEB353CE25C}"/>
              </a:ext>
            </a:extLst>
          </p:cNvPr>
          <p:cNvSpPr>
            <a:spLocks noGrp="1"/>
          </p:cNvSpPr>
          <p:nvPr>
            <p:ph type="title"/>
          </p:nvPr>
        </p:nvSpPr>
        <p:spPr/>
        <p:txBody>
          <a:bodyPr>
            <a:normAutofit fontScale="90000"/>
          </a:bodyPr>
          <a:lstStyle/>
          <a:p>
            <a:r>
              <a:rPr lang="en-US" b="1" dirty="0"/>
              <a:t>Vocational high schools</a:t>
            </a:r>
            <a:r>
              <a:rPr lang="ro-RO" b="1" dirty="0"/>
              <a:t>: </a:t>
            </a:r>
            <a:r>
              <a:rPr lang="en-US" b="1" dirty="0"/>
              <a:t>sports, theological, artistic, pedagogical, and military.</a:t>
            </a:r>
            <a:br>
              <a:rPr lang="en-US" b="1" dirty="0"/>
            </a:br>
            <a:endParaRPr lang="ro-RO" b="1" dirty="0"/>
          </a:p>
        </p:txBody>
      </p:sp>
      <p:sp>
        <p:nvSpPr>
          <p:cNvPr id="3" name="Substituent conținut 2">
            <a:extLst>
              <a:ext uri="{FF2B5EF4-FFF2-40B4-BE49-F238E27FC236}">
                <a16:creationId xmlns:a16="http://schemas.microsoft.com/office/drawing/2014/main" id="{E136AB62-7EBB-4DE2-96BE-402D93AA7AFD}"/>
              </a:ext>
            </a:extLst>
          </p:cNvPr>
          <p:cNvSpPr>
            <a:spLocks noGrp="1"/>
          </p:cNvSpPr>
          <p:nvPr>
            <p:ph idx="1"/>
          </p:nvPr>
        </p:nvSpPr>
        <p:spPr/>
        <p:txBody>
          <a:bodyPr>
            <a:normAutofit lnSpcReduction="10000"/>
          </a:bodyPr>
          <a:lstStyle/>
          <a:p>
            <a:r>
              <a:rPr lang="en-US" dirty="0"/>
              <a:t>The admission exams are based on aptitude tasks specific for each category.</a:t>
            </a:r>
          </a:p>
          <a:p>
            <a:r>
              <a:rPr lang="en-US" dirty="0"/>
              <a:t>For the Artistic profile-visual arts there are 2 exams</a:t>
            </a:r>
            <a:r>
              <a:rPr lang="ro-RO" dirty="0"/>
              <a:t>: </a:t>
            </a:r>
            <a:r>
              <a:rPr lang="ro-RO" dirty="0" err="1"/>
              <a:t>Still</a:t>
            </a:r>
            <a:r>
              <a:rPr lang="ro-RO" dirty="0"/>
              <a:t> </a:t>
            </a:r>
            <a:r>
              <a:rPr lang="ro-RO" dirty="0" err="1"/>
              <a:t>life</a:t>
            </a:r>
            <a:r>
              <a:rPr lang="ro-RO" dirty="0"/>
              <a:t> </a:t>
            </a:r>
            <a:r>
              <a:rPr lang="ro-RO" dirty="0" err="1"/>
              <a:t>study</a:t>
            </a:r>
            <a:r>
              <a:rPr lang="ro-RO" dirty="0"/>
              <a:t> in </a:t>
            </a:r>
            <a:r>
              <a:rPr lang="ro-RO" dirty="0" err="1"/>
              <a:t>drawing</a:t>
            </a:r>
            <a:r>
              <a:rPr lang="ro-RO" dirty="0"/>
              <a:t> </a:t>
            </a:r>
            <a:r>
              <a:rPr lang="ro-RO" dirty="0" err="1"/>
              <a:t>and</a:t>
            </a:r>
            <a:r>
              <a:rPr lang="ro-RO" dirty="0"/>
              <a:t> </a:t>
            </a:r>
            <a:r>
              <a:rPr lang="ro-RO" dirty="0" err="1"/>
              <a:t>Composition</a:t>
            </a:r>
            <a:r>
              <a:rPr lang="ro-RO" dirty="0"/>
              <a:t> </a:t>
            </a:r>
            <a:r>
              <a:rPr lang="ro-RO" dirty="0" err="1"/>
              <a:t>that</a:t>
            </a:r>
            <a:r>
              <a:rPr lang="ro-RO" dirty="0"/>
              <a:t> must include </a:t>
            </a:r>
            <a:r>
              <a:rPr lang="ro-RO" dirty="0" err="1"/>
              <a:t>human</a:t>
            </a:r>
            <a:r>
              <a:rPr lang="ro-RO" dirty="0"/>
              <a:t> </a:t>
            </a:r>
            <a:r>
              <a:rPr lang="ro-RO" dirty="0" err="1"/>
              <a:t>stud</a:t>
            </a:r>
            <a:r>
              <a:rPr lang="en-US" dirty="0"/>
              <a:t>i</a:t>
            </a:r>
            <a:r>
              <a:rPr lang="ro-RO" dirty="0" err="1"/>
              <a:t>es</a:t>
            </a:r>
            <a:r>
              <a:rPr lang="ro-RO" dirty="0"/>
              <a:t> in </a:t>
            </a:r>
            <a:r>
              <a:rPr lang="en-US" dirty="0"/>
              <a:t>p</a:t>
            </a:r>
            <a:r>
              <a:rPr lang="ro-RO" dirty="0" err="1"/>
              <a:t>ainting</a:t>
            </a:r>
            <a:r>
              <a:rPr lang="ro-RO" dirty="0"/>
              <a:t> or </a:t>
            </a:r>
            <a:r>
              <a:rPr lang="ro-RO" dirty="0" err="1"/>
              <a:t>sculpture</a:t>
            </a:r>
            <a:r>
              <a:rPr lang="ro-RO" dirty="0"/>
              <a:t>.</a:t>
            </a:r>
          </a:p>
          <a:p>
            <a:r>
              <a:rPr lang="ro-RO" dirty="0" err="1"/>
              <a:t>Art</a:t>
            </a:r>
            <a:r>
              <a:rPr lang="ro-RO" dirty="0"/>
              <a:t> </a:t>
            </a:r>
            <a:r>
              <a:rPr lang="ro-RO" dirty="0" err="1"/>
              <a:t>high</a:t>
            </a:r>
            <a:r>
              <a:rPr lang="ro-RO" dirty="0"/>
              <a:t> </a:t>
            </a:r>
            <a:r>
              <a:rPr lang="ro-RO" dirty="0" err="1"/>
              <a:t>schools</a:t>
            </a:r>
            <a:r>
              <a:rPr lang="ro-RO" dirty="0"/>
              <a:t> in Romania </a:t>
            </a:r>
            <a:r>
              <a:rPr lang="ro-RO" dirty="0" err="1"/>
              <a:t>have</a:t>
            </a:r>
            <a:r>
              <a:rPr lang="ro-RO" dirty="0"/>
              <a:t> </a:t>
            </a:r>
            <a:r>
              <a:rPr lang="ro-RO" dirty="0" err="1"/>
              <a:t>combination</a:t>
            </a:r>
            <a:r>
              <a:rPr lang="en-US" dirty="0"/>
              <a:t>s</a:t>
            </a:r>
            <a:r>
              <a:rPr lang="ro-RO" dirty="0"/>
              <a:t> of </a:t>
            </a:r>
            <a:r>
              <a:rPr lang="ro-RO" dirty="0" err="1"/>
              <a:t>the</a:t>
            </a:r>
            <a:r>
              <a:rPr lang="ro-RO" dirty="0"/>
              <a:t> </a:t>
            </a:r>
            <a:r>
              <a:rPr lang="ro-RO" dirty="0" err="1"/>
              <a:t>following</a:t>
            </a:r>
            <a:r>
              <a:rPr lang="ro-RO" dirty="0"/>
              <a:t> </a:t>
            </a:r>
            <a:r>
              <a:rPr lang="ro-RO" dirty="0" err="1"/>
              <a:t>specializations</a:t>
            </a:r>
            <a:r>
              <a:rPr lang="ro-RO" dirty="0"/>
              <a:t>:</a:t>
            </a:r>
          </a:p>
          <a:p>
            <a:r>
              <a:rPr lang="en-US" dirty="0"/>
              <a:t>Visual</a:t>
            </a:r>
            <a:r>
              <a:rPr lang="ro-RO" dirty="0"/>
              <a:t> </a:t>
            </a:r>
            <a:r>
              <a:rPr lang="ro-RO" dirty="0" err="1"/>
              <a:t>arts</a:t>
            </a:r>
            <a:r>
              <a:rPr lang="ro-RO" dirty="0"/>
              <a:t> (</a:t>
            </a:r>
            <a:r>
              <a:rPr lang="ro-RO" dirty="0" err="1"/>
              <a:t>Painting</a:t>
            </a:r>
            <a:r>
              <a:rPr lang="ro-RO" dirty="0"/>
              <a:t>, </a:t>
            </a:r>
            <a:r>
              <a:rPr lang="ro-RO" dirty="0" err="1"/>
              <a:t>Sculpture</a:t>
            </a:r>
            <a:r>
              <a:rPr lang="ro-RO" dirty="0"/>
              <a:t>, </a:t>
            </a:r>
            <a:r>
              <a:rPr lang="ro-RO" dirty="0" err="1"/>
              <a:t>Graphic</a:t>
            </a:r>
            <a:r>
              <a:rPr lang="ro-RO" dirty="0"/>
              <a:t> </a:t>
            </a:r>
            <a:r>
              <a:rPr lang="ro-RO" dirty="0" err="1"/>
              <a:t>Arts</a:t>
            </a:r>
            <a:r>
              <a:rPr lang="ro-RO" dirty="0"/>
              <a:t>, </a:t>
            </a:r>
            <a:r>
              <a:rPr lang="ro-RO" dirty="0" err="1"/>
              <a:t>Animation</a:t>
            </a:r>
            <a:r>
              <a:rPr lang="ro-RO" dirty="0"/>
              <a:t>)</a:t>
            </a:r>
          </a:p>
          <a:p>
            <a:r>
              <a:rPr lang="ro-RO" dirty="0"/>
              <a:t>Ambiental </a:t>
            </a:r>
            <a:r>
              <a:rPr lang="ro-RO" dirty="0" err="1"/>
              <a:t>arts</a:t>
            </a:r>
            <a:r>
              <a:rPr lang="ro-RO" dirty="0"/>
              <a:t> (</a:t>
            </a:r>
            <a:r>
              <a:rPr lang="ro-RO" dirty="0" err="1"/>
              <a:t>Arhitecture</a:t>
            </a:r>
            <a:r>
              <a:rPr lang="ro-RO" dirty="0"/>
              <a:t>, </a:t>
            </a:r>
            <a:r>
              <a:rPr lang="ro-RO" dirty="0" err="1"/>
              <a:t>Scenography</a:t>
            </a:r>
            <a:r>
              <a:rPr lang="en-US" dirty="0"/>
              <a:t>)</a:t>
            </a:r>
            <a:endParaRPr lang="ro-RO" dirty="0"/>
          </a:p>
          <a:p>
            <a:r>
              <a:rPr lang="ro-RO" dirty="0"/>
              <a:t>Decorative </a:t>
            </a:r>
            <a:r>
              <a:rPr lang="ro-RO" dirty="0" err="1"/>
              <a:t>arts</a:t>
            </a:r>
            <a:r>
              <a:rPr lang="ro-RO" dirty="0"/>
              <a:t> (</a:t>
            </a:r>
            <a:r>
              <a:rPr lang="en-US" dirty="0"/>
              <a:t>M</a:t>
            </a:r>
            <a:r>
              <a:rPr lang="ro-RO" dirty="0" err="1"/>
              <a:t>onumental</a:t>
            </a:r>
            <a:r>
              <a:rPr lang="ro-RO" dirty="0"/>
              <a:t> </a:t>
            </a:r>
            <a:r>
              <a:rPr lang="ro-RO" dirty="0" err="1"/>
              <a:t>arts</a:t>
            </a:r>
            <a:r>
              <a:rPr lang="ro-RO" dirty="0"/>
              <a:t>, </a:t>
            </a:r>
            <a:r>
              <a:rPr lang="en-US" dirty="0"/>
              <a:t>T</a:t>
            </a:r>
            <a:r>
              <a:rPr lang="ro-RO" dirty="0" err="1"/>
              <a:t>apistry</a:t>
            </a:r>
            <a:r>
              <a:rPr lang="ro-RO" dirty="0"/>
              <a:t>, </a:t>
            </a:r>
            <a:r>
              <a:rPr lang="en-US" dirty="0"/>
              <a:t>T</a:t>
            </a:r>
            <a:r>
              <a:rPr lang="ro-RO" dirty="0" err="1"/>
              <a:t>extile</a:t>
            </a:r>
            <a:r>
              <a:rPr lang="ro-RO" dirty="0"/>
              <a:t> </a:t>
            </a:r>
            <a:r>
              <a:rPr lang="ro-RO" dirty="0" err="1"/>
              <a:t>arts</a:t>
            </a:r>
            <a:r>
              <a:rPr lang="ro-RO" dirty="0"/>
              <a:t>, </a:t>
            </a:r>
            <a:r>
              <a:rPr lang="en-US" dirty="0"/>
              <a:t>F</a:t>
            </a:r>
            <a:r>
              <a:rPr lang="ro-RO" dirty="0" err="1"/>
              <a:t>ashion</a:t>
            </a:r>
            <a:r>
              <a:rPr lang="ro-RO" dirty="0"/>
              <a:t>, </a:t>
            </a:r>
            <a:r>
              <a:rPr lang="en-US" dirty="0"/>
              <a:t>C</a:t>
            </a:r>
            <a:r>
              <a:rPr lang="ro-RO" dirty="0" err="1"/>
              <a:t>eramics</a:t>
            </a:r>
            <a:r>
              <a:rPr lang="ro-RO" dirty="0"/>
              <a:t>, </a:t>
            </a:r>
            <a:r>
              <a:rPr lang="en-US" dirty="0"/>
              <a:t>D</a:t>
            </a:r>
            <a:r>
              <a:rPr lang="ro-RO" dirty="0" err="1"/>
              <a:t>esign</a:t>
            </a:r>
            <a:r>
              <a:rPr lang="ro-RO" dirty="0"/>
              <a:t>)</a:t>
            </a:r>
          </a:p>
          <a:p>
            <a:r>
              <a:rPr lang="ro-RO" dirty="0"/>
              <a:t>Rest</a:t>
            </a:r>
            <a:r>
              <a:rPr lang="en-US" dirty="0"/>
              <a:t>o</a:t>
            </a:r>
            <a:r>
              <a:rPr lang="ro-RO" dirty="0" err="1"/>
              <a:t>ration</a:t>
            </a:r>
            <a:endParaRPr lang="ro-RO" dirty="0"/>
          </a:p>
          <a:p>
            <a:r>
              <a:rPr lang="ro-RO" dirty="0" err="1"/>
              <a:t>History</a:t>
            </a:r>
            <a:r>
              <a:rPr lang="ro-RO" dirty="0"/>
              <a:t> of </a:t>
            </a:r>
            <a:r>
              <a:rPr lang="ro-RO" dirty="0" err="1"/>
              <a:t>Arts</a:t>
            </a:r>
            <a:endParaRPr lang="ro-RO" dirty="0"/>
          </a:p>
          <a:p>
            <a:endParaRPr lang="ro-RO" dirty="0"/>
          </a:p>
        </p:txBody>
      </p:sp>
    </p:spTree>
    <p:extLst>
      <p:ext uri="{BB962C8B-B14F-4D97-AF65-F5344CB8AC3E}">
        <p14:creationId xmlns:p14="http://schemas.microsoft.com/office/powerpoint/2010/main" val="373348653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548680"/>
            <a:ext cx="8712968" cy="3785652"/>
          </a:xfrm>
          <a:prstGeom prst="rect">
            <a:avLst/>
          </a:prstGeom>
          <a:noFill/>
        </p:spPr>
        <p:txBody>
          <a:bodyPr wrap="square" rtlCol="0">
            <a:spAutoFit/>
          </a:bodyPr>
          <a:lstStyle/>
          <a:p>
            <a:pPr algn="ctr"/>
            <a:r>
              <a:rPr lang="en-US" sz="4800" dirty="0">
                <a:latin typeface="Arial Black" panose="020B0A04020102020204" pitchFamily="34" charset="0"/>
              </a:rPr>
              <a:t>Welcome to Romania</a:t>
            </a:r>
          </a:p>
          <a:p>
            <a:pPr algn="ctr"/>
            <a:r>
              <a:rPr lang="en-US" sz="4800" dirty="0">
                <a:latin typeface="Arial Black" panose="020B0A04020102020204" pitchFamily="34" charset="0"/>
              </a:rPr>
              <a:t>Welcome to Sibiu</a:t>
            </a:r>
          </a:p>
          <a:p>
            <a:pPr algn="ctr"/>
            <a:endParaRPr lang="en-US" sz="4800" dirty="0">
              <a:latin typeface="Arial Black" panose="020B0A04020102020204" pitchFamily="34" charset="0"/>
            </a:endParaRPr>
          </a:p>
          <a:p>
            <a:pPr algn="ctr"/>
            <a:endParaRPr lang="en-US" sz="4800" dirty="0">
              <a:latin typeface="Arial Black" panose="020B0A04020102020204" pitchFamily="34" charset="0"/>
            </a:endParaRPr>
          </a:p>
          <a:p>
            <a:pPr algn="ctr"/>
            <a:endParaRPr lang="ro-RO" sz="4800" dirty="0">
              <a:latin typeface="Arial Black" panose="020B0A04020102020204" pitchFamily="34" charset="0"/>
            </a:endParaRPr>
          </a:p>
        </p:txBody>
      </p:sp>
      <p:pic>
        <p:nvPicPr>
          <p:cNvPr id="1028" name="Picture 4" descr="http://newstrategycenter.ro/wp-content/uploads/2015/06/ABOUT-ROMANI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988840"/>
            <a:ext cx="6840760" cy="4545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667448"/>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14" y="1268760"/>
            <a:ext cx="9096375" cy="5382394"/>
          </a:xfrm>
          <a:prstGeom prst="rect">
            <a:avLst/>
          </a:prstGeom>
        </p:spPr>
      </p:pic>
      <p:sp>
        <p:nvSpPr>
          <p:cNvPr id="6" name="TextBox 5"/>
          <p:cNvSpPr txBox="1"/>
          <p:nvPr/>
        </p:nvSpPr>
        <p:spPr>
          <a:xfrm>
            <a:off x="0" y="0"/>
            <a:ext cx="9447965" cy="646331"/>
          </a:xfrm>
          <a:prstGeom prst="rect">
            <a:avLst/>
          </a:prstGeom>
          <a:noFill/>
        </p:spPr>
        <p:txBody>
          <a:bodyPr wrap="square" rtlCol="0">
            <a:spAutoFit/>
          </a:bodyPr>
          <a:lstStyle/>
          <a:p>
            <a:r>
              <a:rPr lang="en-US" sz="3600" b="1" dirty="0"/>
              <a:t>ROMANIA’S LOCATION ON THE GLOBE</a:t>
            </a:r>
            <a:endParaRPr lang="ro-RO" sz="3600" b="1" dirty="0"/>
          </a:p>
        </p:txBody>
      </p:sp>
    </p:spTree>
    <p:extLst>
      <p:ext uri="{BB962C8B-B14F-4D97-AF65-F5344CB8AC3E}">
        <p14:creationId xmlns:p14="http://schemas.microsoft.com/office/powerpoint/2010/main" val="3246491877"/>
      </p:ext>
    </p:extLst>
  </p:cSld>
  <p:clrMapOvr>
    <a:masterClrMapping/>
  </p:clrMapOvr>
  <p:transition spd="slow" advTm="6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l="8064" t="13984" r="22582" b="5616"/>
          <a:stretch/>
        </p:blipFill>
        <p:spPr>
          <a:xfrm>
            <a:off x="107504" y="1041316"/>
            <a:ext cx="8956486" cy="568863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5229200"/>
            <a:ext cx="1008112" cy="713179"/>
          </a:xfrm>
          <a:prstGeom prst="rect">
            <a:avLst/>
          </a:prstGeom>
        </p:spPr>
      </p:pic>
      <p:sp>
        <p:nvSpPr>
          <p:cNvPr id="6" name="TextBox 5"/>
          <p:cNvSpPr txBox="1"/>
          <p:nvPr/>
        </p:nvSpPr>
        <p:spPr>
          <a:xfrm>
            <a:off x="553299" y="-24482"/>
            <a:ext cx="8064896" cy="1077218"/>
          </a:xfrm>
          <a:prstGeom prst="rect">
            <a:avLst/>
          </a:prstGeom>
          <a:noFill/>
        </p:spPr>
        <p:txBody>
          <a:bodyPr wrap="square" rtlCol="0">
            <a:spAutoFit/>
          </a:bodyPr>
          <a:lstStyle/>
          <a:p>
            <a:pPr algn="ctr"/>
            <a:r>
              <a:rPr lang="ro-RO" sz="3200" b="1" dirty="0"/>
              <a:t>ROM</a:t>
            </a:r>
            <a:r>
              <a:rPr lang="en-US" sz="3200" b="1" dirty="0"/>
              <a:t>A</a:t>
            </a:r>
            <a:r>
              <a:rPr lang="ro-RO" sz="3200" b="1" dirty="0"/>
              <a:t>NIA – </a:t>
            </a:r>
            <a:r>
              <a:rPr lang="en-US" sz="3200" b="1" dirty="0"/>
              <a:t>a country situated on the South-East of Central Europe</a:t>
            </a:r>
            <a:r>
              <a:rPr lang="ro-RO" sz="3200" b="1" dirty="0"/>
              <a:t> </a:t>
            </a:r>
          </a:p>
        </p:txBody>
      </p:sp>
    </p:spTree>
    <p:extLst>
      <p:ext uri="{BB962C8B-B14F-4D97-AF65-F5344CB8AC3E}">
        <p14:creationId xmlns:p14="http://schemas.microsoft.com/office/powerpoint/2010/main" val="2305028275"/>
      </p:ext>
    </p:extLst>
  </p:cSld>
  <p:clrMapOvr>
    <a:masterClrMapping/>
  </p:clrMapOvr>
  <p:transition spd="slow" advTm="600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836713"/>
            <a:ext cx="8928992" cy="6021288"/>
          </a:xfrm>
          <a:prstGeom prst="rect">
            <a:avLst/>
          </a:prstGeom>
        </p:spPr>
      </p:pic>
      <p:sp>
        <p:nvSpPr>
          <p:cNvPr id="7" name="TextBox 6"/>
          <p:cNvSpPr txBox="1"/>
          <p:nvPr/>
        </p:nvSpPr>
        <p:spPr>
          <a:xfrm>
            <a:off x="971600" y="-99392"/>
            <a:ext cx="7272808" cy="1077218"/>
          </a:xfrm>
          <a:prstGeom prst="rect">
            <a:avLst/>
          </a:prstGeom>
          <a:noFill/>
        </p:spPr>
        <p:txBody>
          <a:bodyPr wrap="square" rtlCol="0">
            <a:spAutoFit/>
          </a:bodyPr>
          <a:lstStyle/>
          <a:p>
            <a:pPr algn="ctr"/>
            <a:r>
              <a:rPr lang="en-US" sz="3200" b="1" dirty="0"/>
              <a:t>THE LOCATION OF</a:t>
            </a:r>
            <a:r>
              <a:rPr lang="ro-RO" sz="3200" b="1" dirty="0"/>
              <a:t> SIBIU </a:t>
            </a:r>
            <a:r>
              <a:rPr lang="en-US" sz="3200" b="1" dirty="0"/>
              <a:t>COUNTY I</a:t>
            </a:r>
            <a:r>
              <a:rPr lang="ro-RO" sz="3200" b="1" dirty="0"/>
              <a:t>N ROM</a:t>
            </a:r>
            <a:r>
              <a:rPr lang="en-US" sz="3200" b="1" dirty="0"/>
              <a:t>A</a:t>
            </a:r>
            <a:r>
              <a:rPr lang="ro-RO" sz="3200" b="1" dirty="0"/>
              <a:t>NIA </a:t>
            </a:r>
          </a:p>
        </p:txBody>
      </p:sp>
    </p:spTree>
    <p:extLst>
      <p:ext uri="{BB962C8B-B14F-4D97-AF65-F5344CB8AC3E}">
        <p14:creationId xmlns:p14="http://schemas.microsoft.com/office/powerpoint/2010/main" val="3326127575"/>
      </p:ext>
    </p:extLst>
  </p:cSld>
  <p:clrMapOvr>
    <a:masterClrMapping/>
  </p:clrMapOvr>
  <p:transition spd="slow" advTm="20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0"/>
            <a:ext cx="3323530" cy="764704"/>
          </a:xfrm>
        </p:spPr>
        <p:txBody>
          <a:bodyPr/>
          <a:lstStyle/>
          <a:p>
            <a:r>
              <a:rPr lang="en-US" sz="2400" b="1" dirty="0">
                <a:latin typeface="Arial" panose="020B0604020202020204" pitchFamily="34" charset="0"/>
                <a:cs typeface="Arial" panose="020B0604020202020204" pitchFamily="34" charset="0"/>
              </a:rPr>
              <a:t>SIBIU COUNTY</a:t>
            </a:r>
            <a:endParaRPr lang="ro-RO" sz="2400" b="1" dirty="0">
              <a:latin typeface="Arial" panose="020B0604020202020204" pitchFamily="34" charset="0"/>
              <a:cs typeface="Arial" panose="020B0604020202020204" pitchFamily="34" charset="0"/>
            </a:endParaRPr>
          </a:p>
        </p:txBody>
      </p:sp>
      <p:sp>
        <p:nvSpPr>
          <p:cNvPr id="6" name="Text Placeholder 5"/>
          <p:cNvSpPr>
            <a:spLocks noGrp="1"/>
          </p:cNvSpPr>
          <p:nvPr>
            <p:ph type="body" sz="half" idx="2"/>
          </p:nvPr>
        </p:nvSpPr>
        <p:spPr>
          <a:xfrm>
            <a:off x="107505" y="764704"/>
            <a:ext cx="3168352" cy="4320479"/>
          </a:xfrm>
        </p:spPr>
        <p:txBody>
          <a:bodyPr>
            <a:normAutofit/>
          </a:bodyPr>
          <a:lstStyle/>
          <a:p>
            <a:pPr marL="285750" indent="-285750" algn="just">
              <a:buFont typeface="Wingdings" panose="05000000000000000000" pitchFamily="2" charset="2"/>
              <a:buChar char="Ø"/>
            </a:pPr>
            <a:r>
              <a:rPr lang="en-US" sz="1400" dirty="0">
                <a:latin typeface="Arial" panose="020B0604020202020204" pitchFamily="34" charset="0"/>
                <a:cs typeface="Arial" panose="020B0604020202020204" pitchFamily="34" charset="0"/>
              </a:rPr>
              <a:t>Is </a:t>
            </a:r>
            <a:r>
              <a:rPr lang="ro-RO" sz="1400" dirty="0">
                <a:latin typeface="Arial" panose="020B0604020202020204" pitchFamily="34" charset="0"/>
                <a:cs typeface="Arial" panose="020B0604020202020204" pitchFamily="34" charset="0"/>
              </a:rPr>
              <a:t>situat</a:t>
            </a:r>
            <a:r>
              <a:rPr lang="en-US" sz="1400" dirty="0" err="1">
                <a:latin typeface="Arial" panose="020B0604020202020204" pitchFamily="34" charset="0"/>
                <a:cs typeface="Arial" panose="020B0604020202020204" pitchFamily="34" charset="0"/>
              </a:rPr>
              <a:t>ed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i</a:t>
            </a:r>
            <a:r>
              <a:rPr lang="ro-RO" sz="1400" dirty="0">
                <a:latin typeface="Arial" panose="020B0604020202020204" pitchFamily="34" charset="0"/>
                <a:cs typeface="Arial" panose="020B0604020202020204" pitchFamily="34" charset="0"/>
              </a:rPr>
              <a:t>n</a:t>
            </a:r>
            <a:r>
              <a:rPr lang="en-US" sz="1400" dirty="0">
                <a:latin typeface="Arial" panose="020B0604020202020204" pitchFamily="34" charset="0"/>
                <a:cs typeface="Arial" panose="020B0604020202020204" pitchFamily="34" charset="0"/>
              </a:rPr>
              <a:t> the </a:t>
            </a:r>
            <a:r>
              <a:rPr lang="ro-RO" sz="1400" dirty="0" err="1">
                <a:latin typeface="Arial" panose="020B0604020202020204" pitchFamily="34" charset="0"/>
                <a:cs typeface="Arial" panose="020B0604020202020204" pitchFamily="34" charset="0"/>
              </a:rPr>
              <a:t>centr</a:t>
            </a:r>
            <a:r>
              <a:rPr lang="en-US" sz="1400" dirty="0">
                <a:latin typeface="Arial" panose="020B0604020202020204" pitchFamily="34" charset="0"/>
                <a:cs typeface="Arial" panose="020B0604020202020204" pitchFamily="34" charset="0"/>
              </a:rPr>
              <a:t>e of</a:t>
            </a:r>
            <a:r>
              <a:rPr lang="ro-RO" sz="1400" dirty="0">
                <a:latin typeface="Arial" panose="020B0604020202020204" pitchFamily="34" charset="0"/>
                <a:cs typeface="Arial" panose="020B0604020202020204" pitchFamily="34" charset="0"/>
              </a:rPr>
              <a:t> Rom</a:t>
            </a:r>
            <a:r>
              <a:rPr lang="en-US" sz="1400" dirty="0" err="1">
                <a:latin typeface="Arial" panose="020B0604020202020204" pitchFamily="34" charset="0"/>
                <a:cs typeface="Arial" panose="020B0604020202020204" pitchFamily="34" charset="0"/>
              </a:rPr>
              <a:t>ania</a:t>
            </a:r>
            <a:r>
              <a:rPr lang="ro-RO"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in the historical area called</a:t>
            </a:r>
            <a:r>
              <a:rPr lang="ro-RO" sz="1400" dirty="0">
                <a:latin typeface="Arial" panose="020B0604020202020204" pitchFamily="34" charset="0"/>
                <a:cs typeface="Arial" panose="020B0604020202020204" pitchFamily="34" charset="0"/>
              </a:rPr>
              <a:t> Trans</a:t>
            </a:r>
            <a:r>
              <a:rPr lang="en-US" sz="1400" dirty="0" err="1">
                <a:latin typeface="Arial" panose="020B0604020202020204" pitchFamily="34" charset="0"/>
                <a:cs typeface="Arial" panose="020B0604020202020204" pitchFamily="34" charset="0"/>
              </a:rPr>
              <a:t>yl</a:t>
            </a:r>
            <a:r>
              <a:rPr lang="ro-RO" sz="1400" dirty="0" err="1">
                <a:latin typeface="Arial" panose="020B0604020202020204" pitchFamily="34" charset="0"/>
                <a:cs typeface="Arial" panose="020B0604020202020204" pitchFamily="34" charset="0"/>
              </a:rPr>
              <a:t>vania</a:t>
            </a:r>
            <a:r>
              <a:rPr lang="ro-RO"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at 45°47' northern </a:t>
            </a:r>
            <a:r>
              <a:rPr lang="en-US" sz="1400" dirty="0" err="1">
                <a:latin typeface="Arial" panose="020B0604020202020204" pitchFamily="34" charset="0"/>
                <a:cs typeface="Arial" panose="020B0604020202020204" pitchFamily="34" charset="0"/>
              </a:rPr>
              <a:t>latitudine</a:t>
            </a:r>
            <a:r>
              <a:rPr lang="en-US" sz="1400" dirty="0">
                <a:latin typeface="Arial" panose="020B0604020202020204" pitchFamily="34" charset="0"/>
                <a:cs typeface="Arial" panose="020B0604020202020204" pitchFamily="34" charset="0"/>
              </a:rPr>
              <a:t> and 24°05' eastern </a:t>
            </a:r>
            <a:r>
              <a:rPr lang="en-US" sz="1400" dirty="0" err="1">
                <a:latin typeface="Arial" panose="020B0604020202020204" pitchFamily="34" charset="0"/>
                <a:cs typeface="Arial" panose="020B0604020202020204" pitchFamily="34" charset="0"/>
              </a:rPr>
              <a:t>longitudine</a:t>
            </a:r>
            <a:r>
              <a:rPr lang="en-US" sz="1400" dirty="0">
                <a:latin typeface="Arial" panose="020B0604020202020204" pitchFamily="34" charset="0"/>
                <a:cs typeface="Arial" panose="020B0604020202020204" pitchFamily="34" charset="0"/>
              </a:rPr>
              <a:t>  on</a:t>
            </a:r>
            <a:r>
              <a:rPr lang="ro-RO" sz="1400" dirty="0">
                <a:latin typeface="Arial" panose="020B0604020202020204" pitchFamily="34" charset="0"/>
                <a:cs typeface="Arial" panose="020B0604020202020204" pitchFamily="34" charset="0"/>
              </a:rPr>
              <a:t> Cibin</a:t>
            </a:r>
            <a:r>
              <a:rPr lang="en-US" sz="1400" dirty="0">
                <a:latin typeface="Arial" panose="020B0604020202020204" pitchFamily="34" charset="0"/>
                <a:cs typeface="Arial" panose="020B0604020202020204" pitchFamily="34" charset="0"/>
              </a:rPr>
              <a:t> river</a:t>
            </a:r>
            <a:r>
              <a:rPr lang="ro-RO" sz="1400" dirty="0">
                <a:latin typeface="Arial" panose="020B0604020202020204" pitchFamily="34" charset="0"/>
                <a:cs typeface="Arial" panose="020B0604020202020204" pitchFamily="34" charset="0"/>
              </a:rPr>
              <a:t>;</a:t>
            </a:r>
          </a:p>
          <a:p>
            <a:pPr marL="285750" indent="-285750" algn="just">
              <a:buFont typeface="Wingdings" panose="05000000000000000000" pitchFamily="2" charset="2"/>
              <a:buChar char="Ø"/>
            </a:pPr>
            <a:r>
              <a:rPr lang="en-US" sz="1400" dirty="0">
                <a:latin typeface="Arial" panose="020B0604020202020204" pitchFamily="34" charset="0"/>
                <a:cs typeface="Arial" panose="020B0604020202020204" pitchFamily="34" charset="0"/>
              </a:rPr>
              <a:t>It is one of the most important cities in Transylvania, with a remarkable potential of economical development, advantaged also by its position on the  Four </a:t>
            </a:r>
            <a:r>
              <a:rPr lang="en-US" sz="1400" dirty="0" err="1">
                <a:latin typeface="Arial" panose="020B0604020202020204" pitchFamily="34" charset="0"/>
                <a:cs typeface="Arial" panose="020B0604020202020204" pitchFamily="34" charset="0"/>
              </a:rPr>
              <a:t>Paneuropean</a:t>
            </a:r>
            <a:r>
              <a:rPr lang="en-US" sz="1400" dirty="0">
                <a:latin typeface="Arial" panose="020B0604020202020204" pitchFamily="34" charset="0"/>
                <a:cs typeface="Arial" panose="020B0604020202020204" pitchFamily="34" charset="0"/>
              </a:rPr>
              <a:t> Corridor and </a:t>
            </a:r>
            <a:r>
              <a:rPr lang="en-US" sz="1400" dirty="0" err="1">
                <a:latin typeface="Arial" panose="020B0604020202020204" pitchFamily="34" charset="0"/>
                <a:cs typeface="Arial" panose="020B0604020202020204" pitchFamily="34" charset="0"/>
              </a:rPr>
              <a:t>beneffiting</a:t>
            </a:r>
            <a:r>
              <a:rPr lang="en-US" sz="1400" dirty="0">
                <a:latin typeface="Arial" panose="020B0604020202020204" pitchFamily="34" charset="0"/>
                <a:cs typeface="Arial" panose="020B0604020202020204" pitchFamily="34" charset="0"/>
              </a:rPr>
              <a:t> from a modern international airport</a:t>
            </a:r>
            <a:r>
              <a:rPr lang="ro-RO" sz="1400" dirty="0">
                <a:latin typeface="Arial" panose="020B0604020202020204" pitchFamily="34" charset="0"/>
                <a:cs typeface="Arial" panose="020B0604020202020204" pitchFamily="34" charset="0"/>
              </a:rPr>
              <a:t>;</a:t>
            </a:r>
          </a:p>
          <a:p>
            <a:pPr marL="285750" indent="-285750" algn="just">
              <a:buFont typeface="Wingdings" panose="05000000000000000000" pitchFamily="2" charset="2"/>
              <a:buChar char="Ø"/>
            </a:pPr>
            <a:r>
              <a:rPr lang="en-US" sz="1400" dirty="0">
                <a:latin typeface="Arial" panose="020B0604020202020204" pitchFamily="34" charset="0"/>
                <a:cs typeface="Arial" panose="020B0604020202020204" pitchFamily="34" charset="0"/>
              </a:rPr>
              <a:t>With 147.245 </a:t>
            </a:r>
            <a:r>
              <a:rPr lang="en-US" sz="1400" dirty="0" err="1">
                <a:latin typeface="Arial" panose="020B0604020202020204" pitchFamily="34" charset="0"/>
                <a:cs typeface="Arial" panose="020B0604020202020204" pitchFamily="34" charset="0"/>
              </a:rPr>
              <a:t>permanenț</a:t>
            </a:r>
            <a:r>
              <a:rPr lang="en-US" sz="1400" dirty="0">
                <a:latin typeface="Arial" panose="020B0604020202020204" pitchFamily="34" charset="0"/>
                <a:cs typeface="Arial" panose="020B0604020202020204" pitchFamily="34" charset="0"/>
              </a:rPr>
              <a:t> inhabitants (2011) and 30.000  temporary ones, especially students, Sibiu is the largest town in the county. </a:t>
            </a:r>
            <a:endParaRPr lang="ro-RO" sz="1400" dirty="0">
              <a:latin typeface="Arial" panose="020B0604020202020204" pitchFamily="34" charset="0"/>
              <a:cs typeface="Arial" panose="020B0604020202020204" pitchFamily="34" charset="0"/>
            </a:endParaRPr>
          </a:p>
        </p:txBody>
      </p:sp>
      <p:sp>
        <p:nvSpPr>
          <p:cNvPr id="8" name="TextBox 7"/>
          <p:cNvSpPr txBox="1"/>
          <p:nvPr/>
        </p:nvSpPr>
        <p:spPr>
          <a:xfrm>
            <a:off x="107504" y="5085184"/>
            <a:ext cx="8784976" cy="1600438"/>
          </a:xfrm>
          <a:prstGeom prst="rect">
            <a:avLst/>
          </a:prstGeom>
          <a:noFill/>
        </p:spPr>
        <p:txBody>
          <a:bodyPr wrap="square" rtlCol="0">
            <a:spAutoFit/>
          </a:bodyPr>
          <a:lstStyle/>
          <a:p>
            <a:pPr marL="285750" indent="-285750" algn="just">
              <a:buFont typeface="Wingdings" panose="05000000000000000000" pitchFamily="2" charset="2"/>
              <a:buChar char="Ø"/>
            </a:pPr>
            <a:r>
              <a:rPr lang="en-US" sz="1400" dirty="0"/>
              <a:t>Local community consists of different ethnical groups. The great majority  of population is represented by Romanians (94%) who live together with Germans, descendants of Saxons’ colonists who emigrated in the 12</a:t>
            </a:r>
            <a:r>
              <a:rPr lang="en-US" sz="1400" baseline="30000" dirty="0"/>
              <a:t>th</a:t>
            </a:r>
            <a:r>
              <a:rPr lang="en-US" sz="1400" dirty="0"/>
              <a:t> century from Luxemburg, Lorena and </a:t>
            </a:r>
            <a:r>
              <a:rPr lang="en-US" sz="1400" dirty="0" err="1"/>
              <a:t>Alsatia</a:t>
            </a:r>
            <a:r>
              <a:rPr lang="en-US" sz="1400" dirty="0"/>
              <a:t>. There are also Hungarians, Romani and  Jewish, all of them contributing, through their particular cultural influences to the city life.  The religious life is </a:t>
            </a:r>
            <a:r>
              <a:rPr lang="en-US" sz="1400" dirty="0" err="1"/>
              <a:t>characterised</a:t>
            </a:r>
            <a:r>
              <a:rPr lang="en-US" sz="1400" dirty="0"/>
              <a:t> by the same diversity. Alongside with de Orthodox people in Sibiu,  the ones who  </a:t>
            </a:r>
            <a:r>
              <a:rPr lang="en-US" sz="1400" dirty="0" err="1"/>
              <a:t>practise</a:t>
            </a:r>
            <a:r>
              <a:rPr lang="en-US" sz="1400" dirty="0"/>
              <a:t> freely their religion are Reformed, Roman Catholics, Greek-Catholics, Evangelical Lutherans and </a:t>
            </a:r>
            <a:r>
              <a:rPr lang="en-US" sz="1400" dirty="0" err="1"/>
              <a:t>Neoprotestants</a:t>
            </a:r>
            <a:r>
              <a:rPr lang="en-US" sz="1400" dirty="0"/>
              <a:t>. </a:t>
            </a:r>
            <a:endParaRPr lang="ro-RO" sz="1400" dirty="0"/>
          </a:p>
        </p:txBody>
      </p:sp>
      <p:pic>
        <p:nvPicPr>
          <p:cNvPr id="12" name="Picture 4" descr="http://www.apatarnavei.ro/wp-content/gallery/harta-extindere/image0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7" y="188640"/>
            <a:ext cx="5724525" cy="4896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53767"/>
      </p:ext>
    </p:extLst>
  </p:cSld>
  <p:clrMapOvr>
    <a:masterClrMapping/>
  </p:clrMapOvr>
  <p:transition spd="slow" advClick="0" advTm="6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3194839" y="1738808"/>
            <a:ext cx="2727421" cy="1717919"/>
          </a:xfrm>
          <a:prstGeom prst="rect">
            <a:avLst/>
          </a:prstGeom>
        </p:spPr>
      </p:pic>
      <p:pic>
        <p:nvPicPr>
          <p:cNvPr id="4" name="Picture 3"/>
          <p:cNvPicPr>
            <a:picLocks noChangeAspect="1"/>
          </p:cNvPicPr>
          <p:nvPr/>
        </p:nvPicPr>
        <p:blipFill>
          <a:blip r:embed="rId3" cstate="print"/>
          <a:stretch>
            <a:fillRect/>
          </a:stretch>
        </p:blipFill>
        <p:spPr>
          <a:xfrm>
            <a:off x="3249169" y="3472261"/>
            <a:ext cx="2594635" cy="1634420"/>
          </a:xfrm>
          <a:prstGeom prst="rect">
            <a:avLst/>
          </a:prstGeom>
        </p:spPr>
      </p:pic>
      <p:pic>
        <p:nvPicPr>
          <p:cNvPr id="5" name="Picture 4"/>
          <p:cNvPicPr>
            <a:picLocks noChangeAspect="1"/>
          </p:cNvPicPr>
          <p:nvPr/>
        </p:nvPicPr>
        <p:blipFill>
          <a:blip r:embed="rId4" cstate="print"/>
          <a:stretch>
            <a:fillRect/>
          </a:stretch>
        </p:blipFill>
        <p:spPr>
          <a:xfrm>
            <a:off x="6154069" y="4554424"/>
            <a:ext cx="2733675" cy="1955177"/>
          </a:xfrm>
          <a:prstGeom prst="rect">
            <a:avLst/>
          </a:prstGeom>
        </p:spPr>
      </p:pic>
      <p:pic>
        <p:nvPicPr>
          <p:cNvPr id="6" name="Picture 5"/>
          <p:cNvPicPr>
            <a:picLocks noChangeAspect="1"/>
          </p:cNvPicPr>
          <p:nvPr/>
        </p:nvPicPr>
        <p:blipFill>
          <a:blip r:embed="rId5" cstate="print"/>
          <a:stretch>
            <a:fillRect/>
          </a:stretch>
        </p:blipFill>
        <p:spPr>
          <a:xfrm>
            <a:off x="6154069" y="181283"/>
            <a:ext cx="2760013" cy="1951573"/>
          </a:xfrm>
          <a:prstGeom prst="rect">
            <a:avLst/>
          </a:prstGeom>
        </p:spPr>
      </p:pic>
      <p:pic>
        <p:nvPicPr>
          <p:cNvPr id="7" name="Picture 6"/>
          <p:cNvPicPr>
            <a:picLocks noChangeAspect="1"/>
          </p:cNvPicPr>
          <p:nvPr/>
        </p:nvPicPr>
        <p:blipFill>
          <a:blip r:embed="rId6" cstate="print"/>
          <a:stretch>
            <a:fillRect/>
          </a:stretch>
        </p:blipFill>
        <p:spPr>
          <a:xfrm>
            <a:off x="6035566" y="2399490"/>
            <a:ext cx="2843355" cy="1958896"/>
          </a:xfrm>
          <a:prstGeom prst="rect">
            <a:avLst/>
          </a:prstGeom>
        </p:spPr>
      </p:pic>
      <p:pic>
        <p:nvPicPr>
          <p:cNvPr id="8" name="Picture 7"/>
          <p:cNvPicPr>
            <a:picLocks noChangeAspect="1"/>
          </p:cNvPicPr>
          <p:nvPr/>
        </p:nvPicPr>
        <p:blipFill>
          <a:blip r:embed="rId7" cstate="print"/>
          <a:stretch>
            <a:fillRect/>
          </a:stretch>
        </p:blipFill>
        <p:spPr>
          <a:xfrm>
            <a:off x="93239" y="2641495"/>
            <a:ext cx="3019425" cy="1980776"/>
          </a:xfrm>
          <a:prstGeom prst="rect">
            <a:avLst/>
          </a:prstGeom>
        </p:spPr>
      </p:pic>
      <p:pic>
        <p:nvPicPr>
          <p:cNvPr id="9" name="Picture 8"/>
          <p:cNvPicPr>
            <a:picLocks noChangeAspect="1"/>
          </p:cNvPicPr>
          <p:nvPr/>
        </p:nvPicPr>
        <p:blipFill>
          <a:blip r:embed="rId8" cstate="print"/>
          <a:stretch>
            <a:fillRect/>
          </a:stretch>
        </p:blipFill>
        <p:spPr>
          <a:xfrm>
            <a:off x="97896" y="736551"/>
            <a:ext cx="2692906" cy="1848936"/>
          </a:xfrm>
          <a:prstGeom prst="rect">
            <a:avLst/>
          </a:prstGeom>
        </p:spPr>
      </p:pic>
      <p:pic>
        <p:nvPicPr>
          <p:cNvPr id="10" name="Picture 9"/>
          <p:cNvPicPr>
            <a:picLocks noChangeAspect="1"/>
          </p:cNvPicPr>
          <p:nvPr/>
        </p:nvPicPr>
        <p:blipFill>
          <a:blip r:embed="rId9" cstate="print"/>
          <a:stretch>
            <a:fillRect/>
          </a:stretch>
        </p:blipFill>
        <p:spPr>
          <a:xfrm>
            <a:off x="3248863" y="-18181"/>
            <a:ext cx="2619375" cy="1743075"/>
          </a:xfrm>
          <a:prstGeom prst="rect">
            <a:avLst/>
          </a:prstGeom>
        </p:spPr>
      </p:pic>
      <p:pic>
        <p:nvPicPr>
          <p:cNvPr id="11" name="Picture 10"/>
          <p:cNvPicPr>
            <a:picLocks noChangeAspect="1"/>
          </p:cNvPicPr>
          <p:nvPr/>
        </p:nvPicPr>
        <p:blipFill>
          <a:blip r:embed="rId10" cstate="print"/>
          <a:stretch>
            <a:fillRect/>
          </a:stretch>
        </p:blipFill>
        <p:spPr>
          <a:xfrm>
            <a:off x="247622" y="4797152"/>
            <a:ext cx="2331522" cy="1982709"/>
          </a:xfrm>
          <a:prstGeom prst="rect">
            <a:avLst/>
          </a:prstGeom>
        </p:spPr>
      </p:pic>
      <p:pic>
        <p:nvPicPr>
          <p:cNvPr id="12" name="Picture 11"/>
          <p:cNvPicPr>
            <a:picLocks noChangeAspect="1"/>
          </p:cNvPicPr>
          <p:nvPr/>
        </p:nvPicPr>
        <p:blipFill>
          <a:blip r:embed="rId11" cstate="print"/>
          <a:stretch>
            <a:fillRect/>
          </a:stretch>
        </p:blipFill>
        <p:spPr>
          <a:xfrm>
            <a:off x="2883500" y="5200004"/>
            <a:ext cx="3009900" cy="1514475"/>
          </a:xfrm>
          <a:prstGeom prst="rect">
            <a:avLst/>
          </a:prstGeom>
        </p:spPr>
      </p:pic>
      <p:sp>
        <p:nvSpPr>
          <p:cNvPr id="13" name="TextBox 12"/>
          <p:cNvSpPr txBox="1"/>
          <p:nvPr/>
        </p:nvSpPr>
        <p:spPr>
          <a:xfrm>
            <a:off x="0" y="-8519"/>
            <a:ext cx="1763688" cy="584775"/>
          </a:xfrm>
          <a:prstGeom prst="rect">
            <a:avLst/>
          </a:prstGeom>
          <a:noFill/>
        </p:spPr>
        <p:txBody>
          <a:bodyPr wrap="square" rtlCol="0">
            <a:spAutoFit/>
          </a:bodyPr>
          <a:lstStyle/>
          <a:p>
            <a:r>
              <a:rPr lang="en-US" sz="2800" b="1" dirty="0">
                <a:latin typeface="Lucida Calligraphy" panose="03010101010101010101" pitchFamily="66" charset="0"/>
              </a:rPr>
              <a:t>Cultural</a:t>
            </a:r>
            <a:r>
              <a:rPr lang="ro-RO" sz="3200" b="1" dirty="0">
                <a:latin typeface="Lucida Calligraphy" panose="03010101010101010101" pitchFamily="66" charset="0"/>
              </a:rPr>
              <a:t> </a:t>
            </a:r>
          </a:p>
        </p:txBody>
      </p:sp>
      <p:sp>
        <p:nvSpPr>
          <p:cNvPr id="14" name="TextBox 13"/>
          <p:cNvSpPr txBox="1"/>
          <p:nvPr/>
        </p:nvSpPr>
        <p:spPr>
          <a:xfrm>
            <a:off x="416244" y="345104"/>
            <a:ext cx="2364750" cy="523220"/>
          </a:xfrm>
          <a:prstGeom prst="rect">
            <a:avLst/>
          </a:prstGeom>
          <a:noFill/>
        </p:spPr>
        <p:txBody>
          <a:bodyPr wrap="none" rtlCol="0">
            <a:spAutoFit/>
          </a:bodyPr>
          <a:lstStyle/>
          <a:p>
            <a:pPr algn="ctr"/>
            <a:r>
              <a:rPr lang="ro-RO" sz="2400" dirty="0">
                <a:latin typeface="Lucida Calligraphy" panose="03010101010101010101" pitchFamily="66" charset="0"/>
              </a:rPr>
              <a:t>            </a:t>
            </a:r>
            <a:r>
              <a:rPr lang="en-US" sz="2800" b="1" dirty="0">
                <a:latin typeface="Lucida Calligraphy" panose="03010101010101010101" pitchFamily="66" charset="0"/>
              </a:rPr>
              <a:t>Sibiu</a:t>
            </a:r>
            <a:endParaRPr lang="ro-RO" sz="2800" b="1" dirty="0">
              <a:latin typeface="Lucida Calligraphy" panose="03010101010101010101" pitchFamily="66" charset="0"/>
            </a:endParaRPr>
          </a:p>
        </p:txBody>
      </p:sp>
    </p:spTree>
    <p:extLst>
      <p:ext uri="{BB962C8B-B14F-4D97-AF65-F5344CB8AC3E}">
        <p14:creationId xmlns:p14="http://schemas.microsoft.com/office/powerpoint/2010/main" val="1536613495"/>
      </p:ext>
    </p:extLst>
  </p:cSld>
  <p:clrMapOvr>
    <a:masterClrMapping/>
  </p:clrMapOvr>
  <p:transition spd="slow" advTm="6000">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3046</TotalTime>
  <Words>2070</Words>
  <Application>Microsoft Office PowerPoint</Application>
  <PresentationFormat>Expunere pe ecran (4:3)</PresentationFormat>
  <Paragraphs>191</Paragraphs>
  <Slides>28</Slides>
  <Notes>1</Notes>
  <HiddenSlides>0</HiddenSlides>
  <MMClips>1</MMClips>
  <ScaleCrop>false</ScaleCrop>
  <HeadingPairs>
    <vt:vector size="6" baseType="variant">
      <vt:variant>
        <vt:lpstr>Fonturi utilizate</vt:lpstr>
      </vt:variant>
      <vt:variant>
        <vt:i4>10</vt:i4>
      </vt:variant>
      <vt:variant>
        <vt:lpstr>Temă</vt:lpstr>
      </vt:variant>
      <vt:variant>
        <vt:i4>1</vt:i4>
      </vt:variant>
      <vt:variant>
        <vt:lpstr>Titluri diapozitive</vt:lpstr>
      </vt:variant>
      <vt:variant>
        <vt:i4>28</vt:i4>
      </vt:variant>
    </vt:vector>
  </HeadingPairs>
  <TitlesOfParts>
    <vt:vector size="39" baseType="lpstr">
      <vt:lpstr>Algerian</vt:lpstr>
      <vt:lpstr>Arial</vt:lpstr>
      <vt:lpstr>Arial Black</vt:lpstr>
      <vt:lpstr>Calibri</vt:lpstr>
      <vt:lpstr>Calibri Light</vt:lpstr>
      <vt:lpstr>Lucida Calligraphy</vt:lpstr>
      <vt:lpstr>Lucida Handwriting</vt:lpstr>
      <vt:lpstr>Times New Roman</vt:lpstr>
      <vt:lpstr>TimesRomanR</vt:lpstr>
      <vt:lpstr>Wingdings</vt:lpstr>
      <vt:lpstr>Office Theme</vt:lpstr>
      <vt:lpstr>           Romanian Educational System Presentation   Sibiu High School of Art</vt:lpstr>
      <vt:lpstr>Romanian Educational System</vt:lpstr>
      <vt:lpstr>Vocational high schools: sports, theological, artistic, pedagogical, and military. </vt:lpstr>
      <vt:lpstr>Prezentare PowerPoint</vt:lpstr>
      <vt:lpstr>Prezentare PowerPoint</vt:lpstr>
      <vt:lpstr>Prezentare PowerPoint</vt:lpstr>
      <vt:lpstr>Prezentare PowerPoint</vt:lpstr>
      <vt:lpstr>SIBIU COUNTY</vt:lpstr>
      <vt:lpstr>Prezentare PowerPoint</vt:lpstr>
      <vt:lpstr>Prezentare PowerPoint</vt:lpstr>
      <vt:lpstr>Prezentare PowerPoint</vt:lpstr>
      <vt:lpstr>Prezentare PowerPoint</vt:lpstr>
      <vt:lpstr>Prezentare PowerPoint</vt:lpstr>
      <vt:lpstr>L</vt:lpstr>
      <vt:lpstr>The school mission</vt:lpstr>
      <vt:lpstr> Our school motto :   “A school open to art, with art, through art” </vt:lpstr>
      <vt:lpstr>A Short History of  High School of  Art Sibiu</vt:lpstr>
      <vt:lpstr>Prezentare PowerPoint</vt:lpstr>
      <vt:lpstr>The Educational Offer</vt:lpstr>
      <vt:lpstr>SCHOOL SITUATION AT PRESENT  Number of classes: 21; number of students: 480</vt:lpstr>
      <vt:lpstr>Facilities</vt:lpstr>
      <vt:lpstr>Out-of-school activities</vt:lpstr>
      <vt:lpstr> “ Hans Hermann”  National Visual Arts Contest</vt:lpstr>
      <vt:lpstr>“TIMOTEI POPOVICI” NATIONAL CONTEST OF INSTRUMENTAL PERFORMANCE  STRINGGED INSTRUMENTS </vt:lpstr>
      <vt:lpstr>Prezentare PowerPoint</vt:lpstr>
      <vt:lpstr>Prizes  and Awards </vt:lpstr>
      <vt:lpstr>THE VALUES  PROMOTED BY THE WHOLE EDUCATIONAL STAFF ARE:   quality and professionalism respect will strength aspiration faith commitment attitude</vt:lpstr>
      <vt:lpstr>64 years of existence</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LICEUL DE ARTĂ SIBIU</dc:title>
  <dc:creator>User</dc:creator>
  <cp:lastModifiedBy>PROFESOR-11</cp:lastModifiedBy>
  <cp:revision>458</cp:revision>
  <dcterms:created xsi:type="dcterms:W3CDTF">2011-05-22T18:14:10Z</dcterms:created>
  <dcterms:modified xsi:type="dcterms:W3CDTF">2021-12-09T11:41:25Z</dcterms:modified>
</cp:coreProperties>
</file>